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2"/>
  </p:notesMasterIdLst>
  <p:sldIdLst>
    <p:sldId id="265" r:id="rId3"/>
    <p:sldId id="376" r:id="rId4"/>
    <p:sldId id="388" r:id="rId5"/>
    <p:sldId id="402" r:id="rId6"/>
    <p:sldId id="378" r:id="rId7"/>
    <p:sldId id="379" r:id="rId8"/>
    <p:sldId id="381" r:id="rId9"/>
    <p:sldId id="382" r:id="rId10"/>
    <p:sldId id="383" r:id="rId11"/>
    <p:sldId id="384" r:id="rId12"/>
    <p:sldId id="398" r:id="rId13"/>
    <p:sldId id="386" r:id="rId14"/>
    <p:sldId id="404" r:id="rId15"/>
    <p:sldId id="390" r:id="rId16"/>
    <p:sldId id="393" r:id="rId17"/>
    <p:sldId id="392" r:id="rId18"/>
    <p:sldId id="403" r:id="rId19"/>
    <p:sldId id="364" r:id="rId20"/>
    <p:sldId id="365" r:id="rId21"/>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EEDD7"/>
    <a:srgbClr val="788175"/>
    <a:srgbClr val="859082"/>
    <a:srgbClr val="8D998A"/>
    <a:srgbClr val="9DA999"/>
    <a:srgbClr val="ABB7A6"/>
    <a:srgbClr val="B7C3B1"/>
    <a:srgbClr val="C2CFBC"/>
    <a:srgbClr val="CFDDC8"/>
    <a:srgbClr val="B9C5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4" autoAdjust="0"/>
    <p:restoredTop sz="71756" autoAdjust="0"/>
  </p:normalViewPr>
  <p:slideViewPr>
    <p:cSldViewPr snapToGrid="0" snapToObjects="1">
      <p:cViewPr varScale="1">
        <p:scale>
          <a:sx n="89" d="100"/>
          <a:sy n="89" d="100"/>
        </p:scale>
        <p:origin x="13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048"/>
    </p:cViewPr>
  </p:sorterViewPr>
  <p:notesViewPr>
    <p:cSldViewPr snapToGrid="0" snapToObjects="1">
      <p:cViewPr varScale="1">
        <p:scale>
          <a:sx n="77" d="100"/>
          <a:sy n="77" d="100"/>
        </p:scale>
        <p:origin x="-339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B3A1EEC-71D9-D741-BAC5-C38CAFB5D24F}" type="datetimeFigureOut">
              <a:rPr lang="en-US"/>
              <a:pPr>
                <a:defRPr/>
              </a:pPr>
              <a:t>3/15/16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9CFA5EB-8C47-3B41-8231-2967036D931B}" type="slidenum">
              <a:rPr lang="en-US"/>
              <a:pPr>
                <a:defRPr/>
              </a:pPr>
              <a:t>‹#›</a:t>
            </a:fld>
            <a:endParaRPr lang="en-US"/>
          </a:p>
        </p:txBody>
      </p:sp>
    </p:spTree>
    <p:extLst>
      <p:ext uri="{BB962C8B-B14F-4D97-AF65-F5344CB8AC3E}">
        <p14:creationId xmlns:p14="http://schemas.microsoft.com/office/powerpoint/2010/main" val="16810657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r>
              <a:rPr lang="en-US" sz="1200" kern="1200" dirty="0" smtClean="0">
                <a:solidFill>
                  <a:schemeClr val="tx1"/>
                </a:solidFill>
                <a:latin typeface="+mn-lt"/>
                <a:ea typeface="ＭＳ Ｐゴシック" charset="0"/>
                <a:cs typeface="ＭＳ Ｐゴシック" charset="0"/>
              </a:rPr>
              <a:t>I’d like to talk about Reactome as a source of framework information for genomics</a:t>
            </a:r>
            <a:r>
              <a:rPr lang="en-US" sz="1200" kern="1200" baseline="0" dirty="0" smtClean="0">
                <a:solidFill>
                  <a:schemeClr val="tx1"/>
                </a:solidFill>
                <a:latin typeface="+mn-lt"/>
                <a:ea typeface="ＭＳ Ｐゴシック" charset="0"/>
                <a:cs typeface="ＭＳ Ｐゴシック" charset="0"/>
              </a:rPr>
              <a:t> data analysis</a:t>
            </a:r>
            <a:endParaRPr lang="en-US" sz="1200" kern="1200" dirty="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1</a:t>
            </a:fld>
            <a:endParaRPr lang="en-US"/>
          </a:p>
        </p:txBody>
      </p:sp>
    </p:spTree>
    <p:extLst>
      <p:ext uri="{BB962C8B-B14F-4D97-AF65-F5344CB8AC3E}">
        <p14:creationId xmlns:p14="http://schemas.microsoft.com/office/powerpoint/2010/main" val="75276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just" defTabSz="457200" rtl="0" eaLnBrk="1" fontAlgn="base" latinLnBrk="0" hangingPunct="1">
              <a:lnSpc>
                <a:spcPct val="101000"/>
              </a:lnSpc>
              <a:spcBef>
                <a:spcPts val="375"/>
              </a:spcBef>
              <a:spcAft>
                <a:spcPct val="0"/>
              </a:spcAft>
              <a:buClrTx/>
              <a:buSzTx/>
              <a:buFontTx/>
              <a:buNone/>
              <a:tabLst/>
              <a:defRPr/>
            </a:pPr>
            <a:r>
              <a:rPr lang="en-GB" sz="1200" kern="1200" dirty="0" smtClean="0">
                <a:solidFill>
                  <a:schemeClr val="tx1"/>
                </a:solidFill>
                <a:latin typeface="+mn-lt"/>
                <a:ea typeface="ＭＳ Ｐゴシック" charset="0"/>
                <a:cs typeface="ＭＳ Ｐゴシック" charset="0"/>
              </a:rPr>
              <a:t>To the</a:t>
            </a:r>
            <a:r>
              <a:rPr lang="en-GB" sz="1200" kern="1200" baseline="0" dirty="0" smtClean="0">
                <a:solidFill>
                  <a:schemeClr val="tx1"/>
                </a:solidFill>
                <a:latin typeface="+mn-lt"/>
                <a:ea typeface="ＭＳ Ｐゴシック" charset="0"/>
                <a:cs typeface="ＭＳ Ｐゴシック" charset="0"/>
              </a:rPr>
              <a:t> left we are displaying chemical structure for ATP from ChEBI.</a:t>
            </a:r>
            <a:endParaRPr lang="en-GB" sz="1200" kern="1200" dirty="0" smtClean="0">
              <a:solidFill>
                <a:schemeClr val="tx1"/>
              </a:solidFill>
              <a:latin typeface="+mn-lt"/>
              <a:ea typeface="ＭＳ Ｐゴシック" charset="0"/>
              <a:cs typeface="ＭＳ Ｐゴシック" charset="0"/>
            </a:endParaRPr>
          </a:p>
          <a:p>
            <a:pPr algn="just" eaLnBrk="1" hangingPunct="1">
              <a:lnSpc>
                <a:spcPct val="101000"/>
              </a:lnSpc>
              <a:spcBef>
                <a:spcPts val="375"/>
              </a:spcBef>
              <a:defRPr/>
            </a:pPr>
            <a:r>
              <a:rPr lang="en-GB" dirty="0" smtClean="0"/>
              <a:t>Selecting the Structures tab and zooming in</a:t>
            </a:r>
            <a:r>
              <a:rPr lang="en-GB" baseline="0" dirty="0" smtClean="0"/>
              <a:t> over the</a:t>
            </a:r>
            <a:r>
              <a:rPr lang="en-GB" dirty="0" smtClean="0"/>
              <a:t> complex pyruvate dehydrogenase in the pathway diagram</a:t>
            </a:r>
            <a:r>
              <a:rPr lang="en-GB" baseline="0" dirty="0" smtClean="0"/>
              <a:t> will allow </a:t>
            </a:r>
            <a:r>
              <a:rPr lang="en-GB" dirty="0" smtClean="0"/>
              <a:t>u</a:t>
            </a:r>
            <a:r>
              <a:rPr lang="en-GB" dirty="0" smtClean="0">
                <a:latin typeface="+mj-lt"/>
              </a:rPr>
              <a:t>sers to view the protein structural information from PDBe.</a:t>
            </a:r>
            <a:r>
              <a:rPr lang="en-GB" baseline="0" dirty="0" smtClean="0">
                <a:latin typeface="+mj-lt"/>
              </a:rPr>
              <a:t> </a:t>
            </a:r>
          </a:p>
          <a:p>
            <a:pPr algn="just" eaLnBrk="1" hangingPunct="1">
              <a:lnSpc>
                <a:spcPct val="101000"/>
              </a:lnSpc>
              <a:spcBef>
                <a:spcPts val="375"/>
              </a:spcBef>
              <a:defRPr/>
            </a:pPr>
            <a:r>
              <a:rPr lang="en-GB" dirty="0" smtClean="0">
                <a:latin typeface="+mj-lt"/>
              </a:rPr>
              <a:t>Clicking on the boxes links out to additional crystal structure details, citations and experimental methods at </a:t>
            </a:r>
            <a:r>
              <a:rPr lang="en-GB" dirty="0" err="1" smtClean="0">
                <a:latin typeface="+mj-lt"/>
              </a:rPr>
              <a:t>PDBe</a:t>
            </a:r>
            <a:r>
              <a:rPr lang="en-GB" dirty="0" smtClean="0">
                <a:latin typeface="+mj-lt"/>
              </a:rPr>
              <a:t>.</a:t>
            </a:r>
          </a:p>
          <a:p>
            <a:pPr marL="0" marR="0" indent="0" algn="just" defTabSz="457200" rtl="0" eaLnBrk="1" fontAlgn="base" latinLnBrk="0" hangingPunct="1">
              <a:lnSpc>
                <a:spcPct val="101000"/>
              </a:lnSpc>
              <a:spcBef>
                <a:spcPts val="375"/>
              </a:spcBef>
              <a:spcAft>
                <a:spcPct val="0"/>
              </a:spcAft>
              <a:buClrTx/>
              <a:buSzTx/>
              <a:buFontTx/>
              <a:buNone/>
              <a:tabLst/>
              <a:defRPr/>
            </a:pPr>
            <a:r>
              <a:rPr lang="en-GB" sz="1200" kern="1200" dirty="0" smtClean="0">
                <a:solidFill>
                  <a:schemeClr val="tx1"/>
                </a:solidFill>
                <a:latin typeface="+mn-lt"/>
                <a:ea typeface="ＭＳ Ｐゴシック" charset="0"/>
                <a:cs typeface="ＭＳ Ｐゴシック" charset="0"/>
              </a:rPr>
              <a:t>We can display other metabolite, small molecule, vaccine and therapeutic</a:t>
            </a:r>
            <a:r>
              <a:rPr lang="en-GB" sz="1200" kern="1200" baseline="0" dirty="0" smtClean="0">
                <a:solidFill>
                  <a:schemeClr val="tx1"/>
                </a:solidFill>
                <a:latin typeface="+mn-lt"/>
                <a:ea typeface="ＭＳ Ｐゴシック" charset="0"/>
                <a:cs typeface="ＭＳ Ｐゴシック" charset="0"/>
              </a:rPr>
              <a:t> annotations and </a:t>
            </a:r>
            <a:r>
              <a:rPr lang="en-GB" sz="1200" kern="1200" dirty="0" smtClean="0">
                <a:solidFill>
                  <a:schemeClr val="tx1"/>
                </a:solidFill>
                <a:latin typeface="+mn-lt"/>
                <a:ea typeface="ＭＳ Ｐゴシック" charset="0"/>
                <a:cs typeface="ＭＳ Ｐゴシック" charset="0"/>
              </a:rPr>
              <a:t>information from ChEBI and ZINC.</a:t>
            </a:r>
          </a:p>
          <a:p>
            <a:pPr algn="just" eaLnBrk="1" hangingPunct="1">
              <a:lnSpc>
                <a:spcPct val="101000"/>
              </a:lnSpc>
              <a:spcBef>
                <a:spcPts val="375"/>
              </a:spcBef>
              <a:defRPr/>
            </a:pPr>
            <a:endParaRPr lang="en-GB" dirty="0" smtClean="0">
              <a:latin typeface="+mj-lt"/>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72A388F5-E426-F44B-A9A4-63B1BD91985A}" type="slidenum">
              <a:rPr lang="en-US" sz="1200"/>
              <a:pPr eaLnBrk="1" hangingPunct="1"/>
              <a:t>10</a:t>
            </a:fld>
            <a:endParaRPr lang="en-US" sz="1200"/>
          </a:p>
        </p:txBody>
      </p:sp>
    </p:spTree>
    <p:extLst>
      <p:ext uri="{BB962C8B-B14F-4D97-AF65-F5344CB8AC3E}">
        <p14:creationId xmlns:p14="http://schemas.microsoft.com/office/powerpoint/2010/main" val="208855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eaLnBrk="1" hangingPunct="1">
              <a:lnSpc>
                <a:spcPct val="100000"/>
              </a:lnSpc>
              <a:spcBef>
                <a:spcPts val="375"/>
              </a:spcBef>
              <a:defRPr/>
            </a:pPr>
            <a:r>
              <a:rPr lang="en-US" dirty="0" smtClean="0">
                <a:latin typeface="Calibri" charset="0"/>
              </a:rPr>
              <a:t>We </a:t>
            </a:r>
            <a:r>
              <a:rPr lang="en-US" baseline="0" dirty="0" smtClean="0">
                <a:latin typeface="Calibri" charset="0"/>
              </a:rPr>
              <a:t>can increase our coverage of the genome by importing m</a:t>
            </a:r>
            <a:r>
              <a:rPr lang="en-US" dirty="0" smtClean="0">
                <a:latin typeface="Calibri" charset="0"/>
              </a:rPr>
              <a:t>olecular interactions data. </a:t>
            </a:r>
          </a:p>
          <a:p>
            <a:pPr algn="l" eaLnBrk="1" hangingPunct="1">
              <a:lnSpc>
                <a:spcPct val="100000"/>
              </a:lnSpc>
              <a:spcBef>
                <a:spcPts val="375"/>
              </a:spcBef>
              <a:defRPr/>
            </a:pPr>
            <a:r>
              <a:rPr lang="en-US" dirty="0" smtClean="0">
                <a:latin typeface="Calibri" charset="0"/>
              </a:rPr>
              <a:t>PSICQUIC is a web service, which provides computational access to over 150M binary interactions, both PPI and PSMI, from over 30 databases. </a:t>
            </a:r>
            <a:r>
              <a:rPr lang="en-US" dirty="0" err="1" smtClean="0">
                <a:latin typeface="Calibri" charset="0"/>
              </a:rPr>
              <a:t>Reactome</a:t>
            </a:r>
            <a:r>
              <a:rPr lang="en-US" dirty="0" smtClean="0">
                <a:latin typeface="Calibri" charset="0"/>
              </a:rPr>
              <a:t> exploits the PSICQUIC web services to overlay molecular interaction data in the Pathway Browser.</a:t>
            </a:r>
            <a:r>
              <a:rPr lang="en-US" baseline="0" dirty="0" smtClean="0">
                <a:latin typeface="Calibri" charset="0"/>
              </a:rPr>
              <a:t> </a:t>
            </a:r>
            <a:r>
              <a:rPr lang="en-US" dirty="0" smtClean="0">
                <a:latin typeface="Calibri" charset="0"/>
              </a:rPr>
              <a:t>In the example, L-lactate dehydrogenase, we are displaying all protein interactions from IntAct. The nodes and edges of the overlay network are interactive providing access to UniProt information (for protein nodes) and IntAct records (for the interactions). It’s also</a:t>
            </a:r>
            <a:r>
              <a:rPr lang="en-US" baseline="0" dirty="0" smtClean="0">
                <a:latin typeface="Calibri" charset="0"/>
              </a:rPr>
              <a:t> possible to overlay small molecule interactions from ChEBI.</a:t>
            </a:r>
            <a:endParaRPr lang="en-US" dirty="0" smtClean="0">
              <a:latin typeface="Calibri" charset="0"/>
            </a:endParaRPr>
          </a:p>
          <a:p>
            <a:pPr algn="l" eaLnBrk="1" hangingPunct="1">
              <a:lnSpc>
                <a:spcPct val="100000"/>
              </a:lnSpc>
              <a:spcBef>
                <a:spcPts val="375"/>
              </a:spcBef>
              <a:defRPr/>
            </a:pPr>
            <a:endParaRPr lang="en-GB" dirty="0" smtClean="0">
              <a:latin typeface="+mj-lt"/>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6FC6D336-FA3F-9941-AD7C-0837B66032C2}" type="slidenum">
              <a:rPr lang="en-US" sz="1200"/>
              <a:pPr eaLnBrk="1" hangingPunct="1"/>
              <a:t>11</a:t>
            </a:fld>
            <a:endParaRPr lang="en-US" sz="1200"/>
          </a:p>
        </p:txBody>
      </p:sp>
    </p:spTree>
    <p:extLst>
      <p:ext uri="{BB962C8B-B14F-4D97-AF65-F5344CB8AC3E}">
        <p14:creationId xmlns:p14="http://schemas.microsoft.com/office/powerpoint/2010/main" val="1662379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eaLnBrk="1" hangingPunct="1">
              <a:lnSpc>
                <a:spcPct val="100000"/>
              </a:lnSpc>
              <a:spcBef>
                <a:spcPts val="375"/>
              </a:spcBef>
              <a:defRPr/>
            </a:pPr>
            <a:r>
              <a:rPr lang="en-US" dirty="0" smtClean="0">
                <a:latin typeface="Calibri" charset="0"/>
              </a:rPr>
              <a:t>We can also display genomic</a:t>
            </a:r>
            <a:r>
              <a:rPr lang="en-US" baseline="0" dirty="0" smtClean="0">
                <a:latin typeface="Calibri" charset="0"/>
              </a:rPr>
              <a:t> expression data in the pathway context. A</a:t>
            </a:r>
            <a:r>
              <a:rPr lang="en-US" dirty="0" smtClean="0">
                <a:latin typeface="Calibri" charset="0"/>
              </a:rPr>
              <a:t> user will be able to see the Expression profiles from the Gene Expression Atlas for all protein participants in the reaction, or the selected entities. In this example, clicking citrate synthase </a:t>
            </a:r>
            <a:r>
              <a:rPr lang="en-US" dirty="0" err="1" smtClean="0">
                <a:latin typeface="Calibri" charset="0"/>
              </a:rPr>
              <a:t>holoenzyme</a:t>
            </a:r>
            <a:r>
              <a:rPr lang="en-US" dirty="0" smtClean="0">
                <a:latin typeface="Calibri" charset="0"/>
              </a:rPr>
              <a:t>, will display the tissues in which this gene is expressed. </a:t>
            </a:r>
          </a:p>
          <a:p>
            <a:pPr algn="l" eaLnBrk="1" hangingPunct="1">
              <a:lnSpc>
                <a:spcPct val="100000"/>
              </a:lnSpc>
              <a:spcBef>
                <a:spcPts val="375"/>
              </a:spcBef>
              <a:defRPr/>
            </a:pPr>
            <a:endParaRPr lang="en-GB" dirty="0" smtClean="0">
              <a:latin typeface="+mj-lt"/>
            </a:endParaRP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CC520FAC-39C9-7248-8E27-E89FD852EF8F}" type="slidenum">
              <a:rPr lang="en-US" sz="1200"/>
              <a:pPr eaLnBrk="1" hangingPunct="1"/>
              <a:t>12</a:t>
            </a:fld>
            <a:endParaRPr lang="en-US" sz="1200"/>
          </a:p>
        </p:txBody>
      </p:sp>
    </p:spTree>
    <p:extLst>
      <p:ext uri="{BB962C8B-B14F-4D97-AF65-F5344CB8AC3E}">
        <p14:creationId xmlns:p14="http://schemas.microsoft.com/office/powerpoint/2010/main" val="852630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64514" name="Text Box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100000"/>
              </a:lnSpc>
            </a:pPr>
            <a:r>
              <a:rPr lang="en-US" dirty="0" smtClean="0">
                <a:latin typeface="Calibri" charset="0"/>
              </a:rPr>
              <a:t>Not only does the pathway </a:t>
            </a:r>
            <a:r>
              <a:rPr lang="en-US" dirty="0">
                <a:latin typeface="Calibri" charset="0"/>
              </a:rPr>
              <a:t>browser </a:t>
            </a:r>
            <a:r>
              <a:rPr lang="en-US" dirty="0" smtClean="0">
                <a:latin typeface="Calibri" charset="0"/>
              </a:rPr>
              <a:t>provides </a:t>
            </a:r>
            <a:r>
              <a:rPr lang="en-US" dirty="0">
                <a:latin typeface="Calibri" charset="0"/>
              </a:rPr>
              <a:t>a framework for data </a:t>
            </a:r>
            <a:r>
              <a:rPr lang="en-US" dirty="0" smtClean="0">
                <a:latin typeface="Calibri" charset="0"/>
              </a:rPr>
              <a:t>integration </a:t>
            </a:r>
            <a:r>
              <a:rPr lang="en-US" dirty="0">
                <a:latin typeface="Calibri" charset="0"/>
              </a:rPr>
              <a:t>and </a:t>
            </a:r>
            <a:r>
              <a:rPr lang="en-US" dirty="0" smtClean="0">
                <a:latin typeface="Calibri" charset="0"/>
              </a:rPr>
              <a:t>visualization but also</a:t>
            </a:r>
            <a:r>
              <a:rPr lang="en-US" baseline="0" dirty="0" smtClean="0">
                <a:latin typeface="Calibri" charset="0"/>
              </a:rPr>
              <a:t> data analysis</a:t>
            </a:r>
            <a:r>
              <a:rPr lang="en-US" dirty="0" smtClean="0">
                <a:latin typeface="Calibri" charset="0"/>
              </a:rPr>
              <a:t>. </a:t>
            </a:r>
          </a:p>
          <a:p>
            <a:pPr algn="l">
              <a:lnSpc>
                <a:spcPct val="100000"/>
              </a:lnSpc>
            </a:pPr>
            <a:r>
              <a:rPr lang="en-US" dirty="0" smtClean="0">
                <a:latin typeface="Calibri" charset="0"/>
              </a:rPr>
              <a:t>Typically researchers </a:t>
            </a:r>
            <a:r>
              <a:rPr lang="en-US" dirty="0">
                <a:latin typeface="Calibri" charset="0"/>
              </a:rPr>
              <a:t>will use these tools </a:t>
            </a:r>
            <a:r>
              <a:rPr lang="en-US" dirty="0" smtClean="0">
                <a:latin typeface="Calibri" charset="0"/>
              </a:rPr>
              <a:t>to</a:t>
            </a:r>
          </a:p>
          <a:p>
            <a:pPr algn="l">
              <a:lnSpc>
                <a:spcPct val="100000"/>
              </a:lnSpc>
            </a:pPr>
            <a:r>
              <a:rPr lang="en-US" dirty="0" smtClean="0">
                <a:latin typeface="Calibri" charset="0"/>
              </a:rPr>
              <a:t>Analyze</a:t>
            </a:r>
            <a:r>
              <a:rPr lang="en-US" baseline="0" dirty="0" smtClean="0">
                <a:latin typeface="Calibri" charset="0"/>
              </a:rPr>
              <a:t> lists of </a:t>
            </a:r>
            <a:r>
              <a:rPr lang="en-US" dirty="0" smtClean="0">
                <a:latin typeface="Calibri" charset="0"/>
              </a:rPr>
              <a:t>gene, proteins or small</a:t>
            </a:r>
            <a:r>
              <a:rPr lang="en-US" baseline="0" dirty="0" smtClean="0">
                <a:latin typeface="Calibri" charset="0"/>
              </a:rPr>
              <a:t> molecules.</a:t>
            </a:r>
          </a:p>
          <a:p>
            <a:pPr algn="l">
              <a:lnSpc>
                <a:spcPct val="100000"/>
              </a:lnSpc>
            </a:pPr>
            <a:r>
              <a:rPr lang="en-US" dirty="0" smtClean="0">
                <a:latin typeface="Calibri" charset="0"/>
              </a:rPr>
              <a:t>Colorize </a:t>
            </a:r>
            <a:r>
              <a:rPr lang="en-US" dirty="0">
                <a:latin typeface="Calibri" charset="0"/>
              </a:rPr>
              <a:t>pathway diagrams with expression data</a:t>
            </a:r>
            <a:r>
              <a:rPr lang="en-US" dirty="0" smtClean="0">
                <a:latin typeface="Calibri" charset="0"/>
              </a:rPr>
              <a:t>.</a:t>
            </a:r>
          </a:p>
          <a:p>
            <a:pPr algn="l">
              <a:lnSpc>
                <a:spcPct val="100000"/>
              </a:lnSpc>
            </a:pPr>
            <a:r>
              <a:rPr lang="en-US" dirty="0" err="1" smtClean="0">
                <a:latin typeface="Calibri" charset="0"/>
              </a:rPr>
              <a:t>Thorouh</a:t>
            </a:r>
            <a:r>
              <a:rPr lang="en-US" baseline="0" dirty="0" smtClean="0">
                <a:latin typeface="Calibri" charset="0"/>
              </a:rPr>
              <a:t> </a:t>
            </a:r>
            <a:r>
              <a:rPr lang="en-US" baseline="0" dirty="0" err="1" smtClean="0">
                <a:latin typeface="Calibri" charset="0"/>
              </a:rPr>
              <a:t>linkouts</a:t>
            </a:r>
            <a:r>
              <a:rPr lang="en-US" baseline="0" dirty="0" smtClean="0">
                <a:latin typeface="Calibri" charset="0"/>
              </a:rPr>
              <a:t> we can determine if compounds and their analogs are commercially available and determine on and off target effects.</a:t>
            </a:r>
            <a:endParaRPr lang="en-US" dirty="0" smtClean="0">
              <a:latin typeface="Calibri" charset="0"/>
            </a:endParaRPr>
          </a:p>
          <a:p>
            <a:pPr algn="l">
              <a:lnSpc>
                <a:spcPct val="100000"/>
              </a:lnSpc>
            </a:pPr>
            <a:r>
              <a:rPr lang="en-US" dirty="0" smtClean="0">
                <a:latin typeface="Calibri" charset="0"/>
              </a:rPr>
              <a:t>This</a:t>
            </a:r>
            <a:r>
              <a:rPr lang="en-US" baseline="0" dirty="0" smtClean="0">
                <a:latin typeface="Calibri" charset="0"/>
              </a:rPr>
              <a:t> screenshot shows the results of the analysis of a list of small molecules. The yellow-highlighted nodes correspond to hits within the list of small molecules.</a:t>
            </a:r>
          </a:p>
          <a:p>
            <a:pPr algn="l">
              <a:lnSpc>
                <a:spcPct val="100000"/>
              </a:lnSpc>
            </a:pPr>
            <a:r>
              <a:rPr lang="en-US" baseline="0" dirty="0" smtClean="0">
                <a:latin typeface="Calibri" charset="0"/>
              </a:rPr>
              <a:t>This second example shows the analysis of a genomics data set. The </a:t>
            </a:r>
            <a:r>
              <a:rPr lang="en-US" baseline="0" dirty="0" err="1" smtClean="0">
                <a:latin typeface="Calibri" charset="0"/>
              </a:rPr>
              <a:t>coloured</a:t>
            </a:r>
            <a:r>
              <a:rPr lang="en-US" baseline="0" dirty="0" smtClean="0">
                <a:latin typeface="Calibri" charset="0"/>
              </a:rPr>
              <a:t> bars represent the expression levels of the genes within the dataset.</a:t>
            </a:r>
            <a:endParaRPr lang="en-US" dirty="0">
              <a:latin typeface="Calibri" charset="0"/>
            </a:endParaRPr>
          </a:p>
        </p:txBody>
      </p:sp>
    </p:spTree>
    <p:extLst>
      <p:ext uri="{BB962C8B-B14F-4D97-AF65-F5344CB8AC3E}">
        <p14:creationId xmlns:p14="http://schemas.microsoft.com/office/powerpoint/2010/main" val="20237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100000"/>
              </a:lnSpc>
              <a:spcBef>
                <a:spcPct val="20000"/>
              </a:spcBef>
              <a:buClr>
                <a:srgbClr val="3B82AC"/>
              </a:buClr>
            </a:pPr>
            <a:r>
              <a:rPr lang="en-US" dirty="0" smtClean="0">
                <a:latin typeface="+mj-lt"/>
                <a:cs typeface="Calibri" charset="0"/>
              </a:rPr>
              <a:t>For the power users who may not necessarily want to use Reactome tools, they can instead download pathway and interaction data using different data standards. </a:t>
            </a:r>
          </a:p>
          <a:p>
            <a:pPr algn="l">
              <a:lnSpc>
                <a:spcPct val="100000"/>
              </a:lnSpc>
              <a:spcBef>
                <a:spcPct val="20000"/>
              </a:spcBef>
              <a:buClr>
                <a:srgbClr val="3B82AC"/>
              </a:buClr>
            </a:pPr>
            <a:r>
              <a:rPr lang="en-US" dirty="0" smtClean="0">
                <a:latin typeface="+mj-lt"/>
                <a:cs typeface="Calibri" charset="0"/>
              </a:rPr>
              <a:t>I’ve already introduced you to SBGN and PSICQUIC. The last two standards that Reactome supports that play a </a:t>
            </a:r>
            <a:r>
              <a:rPr lang="en-US" dirty="0" err="1" smtClean="0">
                <a:latin typeface="+mj-lt"/>
                <a:cs typeface="Calibri" charset="0"/>
              </a:rPr>
              <a:t>piviotal</a:t>
            </a:r>
            <a:r>
              <a:rPr lang="en-US" dirty="0" smtClean="0">
                <a:latin typeface="+mj-lt"/>
                <a:cs typeface="Calibri" charset="0"/>
              </a:rPr>
              <a:t> role in data exchange and </a:t>
            </a:r>
            <a:r>
              <a:rPr lang="en-US" dirty="0" err="1" smtClean="0">
                <a:latin typeface="+mj-lt"/>
                <a:cs typeface="Calibri" charset="0"/>
              </a:rPr>
              <a:t>intergration</a:t>
            </a:r>
            <a:r>
              <a:rPr lang="en-US" dirty="0" smtClean="0">
                <a:latin typeface="+mj-lt"/>
                <a:cs typeface="Calibri" charset="0"/>
              </a:rPr>
              <a:t> with respect to systems biology are:</a:t>
            </a:r>
          </a:p>
          <a:p>
            <a:pPr algn="l">
              <a:lnSpc>
                <a:spcPct val="100000"/>
              </a:lnSpc>
              <a:spcBef>
                <a:spcPct val="20000"/>
              </a:spcBef>
              <a:buClr>
                <a:srgbClr val="3B82AC"/>
              </a:buClr>
            </a:pPr>
            <a:r>
              <a:rPr lang="en-US" dirty="0" smtClean="0">
                <a:latin typeface="+mj-lt"/>
                <a:cs typeface="Calibri" charset="0"/>
              </a:rPr>
              <a:t>SBML – representing models of biochemical pathways, reactions and networks.</a:t>
            </a:r>
          </a:p>
          <a:p>
            <a:pPr algn="l">
              <a:lnSpc>
                <a:spcPct val="100000"/>
              </a:lnSpc>
              <a:spcBef>
                <a:spcPct val="20000"/>
              </a:spcBef>
              <a:buClr>
                <a:srgbClr val="3B82AC"/>
              </a:buClr>
            </a:pPr>
            <a:r>
              <a:rPr lang="en-US" dirty="0" err="1" smtClean="0">
                <a:latin typeface="+mj-lt"/>
                <a:cs typeface="Calibri" charset="0"/>
              </a:rPr>
              <a:t>BioPAX</a:t>
            </a:r>
            <a:r>
              <a:rPr lang="en-US" dirty="0" smtClean="0">
                <a:latin typeface="+mj-lt"/>
                <a:cs typeface="Calibri" charset="0"/>
              </a:rPr>
              <a:t> – used for representing pathway and network data.</a:t>
            </a:r>
          </a:p>
          <a:p>
            <a:pPr algn="l">
              <a:lnSpc>
                <a:spcPct val="100000"/>
              </a:lnSpc>
              <a:spcBef>
                <a:spcPct val="20000"/>
              </a:spcBef>
              <a:buClr>
                <a:srgbClr val="3B82AC"/>
              </a:buClr>
            </a:pPr>
            <a:r>
              <a:rPr lang="en-US" dirty="0" smtClean="0">
                <a:latin typeface="+mj-lt"/>
                <a:cs typeface="Calibri" charset="0"/>
              </a:rPr>
              <a:t>We also provide RESTful data </a:t>
            </a:r>
            <a:r>
              <a:rPr lang="en-US" dirty="0" err="1" smtClean="0">
                <a:latin typeface="+mj-lt"/>
                <a:cs typeface="Calibri" charset="0"/>
              </a:rPr>
              <a:t>webservices</a:t>
            </a:r>
            <a:r>
              <a:rPr lang="en-US" dirty="0" smtClean="0">
                <a:latin typeface="+mj-lt"/>
                <a:cs typeface="Calibri" charset="0"/>
              </a:rPr>
              <a:t>, which support computational access to Reactome data and software that I have just described.</a:t>
            </a:r>
          </a:p>
          <a:p>
            <a:pPr algn="l">
              <a:lnSpc>
                <a:spcPct val="100000"/>
              </a:lnSpc>
              <a:spcBef>
                <a:spcPct val="20000"/>
              </a:spcBef>
              <a:buClr>
                <a:srgbClr val="3B82AC"/>
              </a:buClr>
            </a:pPr>
            <a:endParaRPr lang="en-US" dirty="0">
              <a:latin typeface="+mj-lt"/>
              <a:cs typeface="Calibri" charset="0"/>
            </a:endParaRP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76082CF2-9D87-4646-9B29-C44775F84712}" type="slidenum">
              <a:rPr lang="en-US" sz="1200"/>
              <a:pPr eaLnBrk="1" hangingPunct="1"/>
              <a:t>14</a:t>
            </a:fld>
            <a:endParaRPr lang="en-US" sz="1200"/>
          </a:p>
        </p:txBody>
      </p:sp>
    </p:spTree>
    <p:extLst>
      <p:ext uri="{BB962C8B-B14F-4D97-AF65-F5344CB8AC3E}">
        <p14:creationId xmlns:p14="http://schemas.microsoft.com/office/powerpoint/2010/main" val="125058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CA" dirty="0" smtClean="0">
                <a:latin typeface="Calibri" charset="0"/>
              </a:rPr>
              <a:t>Now I want to shift to the next generation of data analysis tools that Reactome is developing around this Network Module Based approach to analyze next generation</a:t>
            </a:r>
            <a:r>
              <a:rPr lang="en-CA" baseline="0" dirty="0" smtClean="0">
                <a:latin typeface="Calibri" charset="0"/>
              </a:rPr>
              <a:t> sequencing datasets</a:t>
            </a:r>
            <a:r>
              <a:rPr lang="en-CA" dirty="0" smtClean="0">
                <a:latin typeface="Calibri" charset="0"/>
              </a:rPr>
              <a:t>. Particularly</a:t>
            </a:r>
            <a:r>
              <a:rPr lang="en-CA" baseline="0" dirty="0" smtClean="0">
                <a:latin typeface="Calibri" charset="0"/>
              </a:rPr>
              <a:t> datasets that generate large list of genes, expression </a:t>
            </a:r>
            <a:r>
              <a:rPr lang="en-CA" baseline="0" smtClean="0">
                <a:latin typeface="Calibri" charset="0"/>
              </a:rPr>
              <a:t>or variant data.</a:t>
            </a:r>
            <a:endParaRPr lang="en-CA" dirty="0">
              <a:latin typeface="Calibri" charset="0"/>
            </a:endParaRPr>
          </a:p>
        </p:txBody>
      </p:sp>
      <p:sp>
        <p:nvSpPr>
          <p:cNvPr id="962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A472B4A6-330E-174F-B449-7F7C5A82DF6C}" type="slidenum">
              <a:rPr lang="en-US" sz="1200"/>
              <a:pPr eaLnBrk="1" hangingPunct="1"/>
              <a:t>15</a:t>
            </a:fld>
            <a:endParaRPr lang="en-US" sz="1200"/>
          </a:p>
        </p:txBody>
      </p:sp>
    </p:spTree>
    <p:extLst>
      <p:ext uri="{BB962C8B-B14F-4D97-AF65-F5344CB8AC3E}">
        <p14:creationId xmlns:p14="http://schemas.microsoft.com/office/powerpoint/2010/main" val="114086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457200" algn="l" defTabSz="914400" rtl="0" eaLnBrk="0" fontAlgn="base" latinLnBrk="0" hangingPunct="0">
              <a:lnSpc>
                <a:spcPct val="100000"/>
              </a:lnSpc>
              <a:spcBef>
                <a:spcPct val="30000"/>
              </a:spcBef>
              <a:spcAft>
                <a:spcPct val="0"/>
              </a:spcAft>
              <a:buClrTx/>
              <a:buSzTx/>
              <a:buFontTx/>
              <a:buNone/>
              <a:tabLst/>
              <a:defRPr/>
            </a:pPr>
            <a:r>
              <a:rPr lang="en-US" dirty="0" smtClean="0">
                <a:latin typeface="+mj-lt"/>
              </a:rPr>
              <a:t>The Reactome Functional Interaction (FI) Network is a reliable human interaction network based on manually curated pathways extended with verified interactions (328K+ interactions, 12K proteins). </a:t>
            </a:r>
          </a:p>
          <a:p>
            <a:pPr marL="0" marR="0" lvl="0" indent="-457200" algn="l" defTabSz="914400" rtl="0" eaLnBrk="0" fontAlgn="base" latinLnBrk="0" hangingPunct="0">
              <a:lnSpc>
                <a:spcPct val="100000"/>
              </a:lnSpc>
              <a:spcBef>
                <a:spcPct val="30000"/>
              </a:spcBef>
              <a:spcAft>
                <a:spcPct val="0"/>
              </a:spcAft>
              <a:buClrTx/>
              <a:buSzTx/>
              <a:buFontTx/>
              <a:buNone/>
              <a:tabLst/>
              <a:defRPr/>
            </a:pPr>
            <a:r>
              <a:rPr lang="en-US" dirty="0" smtClean="0">
                <a:latin typeface="+mj-lt"/>
              </a:rPr>
              <a:t>The </a:t>
            </a:r>
            <a:r>
              <a:rPr lang="en-US" dirty="0" smtClean="0">
                <a:latin typeface="+mj-lt"/>
              </a:rPr>
              <a:t>ReactomeFIViz </a:t>
            </a:r>
            <a:r>
              <a:rPr lang="en-US" dirty="0" smtClean="0">
                <a:latin typeface="+mj-lt"/>
              </a:rPr>
              <a:t>app allows you to use this pre-existing network to construct a FI sub-network based on a set of genes.</a:t>
            </a:r>
          </a:p>
          <a:p>
            <a:pPr marL="0" marR="0" lvl="0" indent="-457200" algn="l" defTabSz="914400" rtl="0" eaLnBrk="0" fontAlgn="base" latinLnBrk="0" hangingPunct="0">
              <a:lnSpc>
                <a:spcPct val="100000"/>
              </a:lnSpc>
              <a:spcBef>
                <a:spcPct val="30000"/>
              </a:spcBef>
              <a:spcAft>
                <a:spcPct val="0"/>
              </a:spcAft>
              <a:buClrTx/>
              <a:buSzTx/>
              <a:buFontTx/>
              <a:buNone/>
              <a:tabLst/>
              <a:defRPr/>
            </a:pPr>
            <a:r>
              <a:rPr lang="en-US" dirty="0" smtClean="0">
                <a:latin typeface="+mj-lt"/>
              </a:rPr>
              <a:t>Identify network modules of highly-interacting groups of genes.</a:t>
            </a:r>
          </a:p>
          <a:p>
            <a:pPr marL="0" marR="0" lvl="0" indent="-457200" algn="l" defTabSz="914400" rtl="0" eaLnBrk="0" fontAlgn="base" latinLnBrk="0" hangingPunct="0">
              <a:lnSpc>
                <a:spcPct val="100000"/>
              </a:lnSpc>
              <a:spcBef>
                <a:spcPct val="30000"/>
              </a:spcBef>
              <a:spcAft>
                <a:spcPct val="0"/>
              </a:spcAft>
              <a:buClrTx/>
              <a:buSzTx/>
              <a:buFontTx/>
              <a:buNone/>
              <a:tabLst/>
              <a:defRPr/>
            </a:pPr>
            <a:r>
              <a:rPr lang="en-US" dirty="0" smtClean="0">
                <a:latin typeface="+mj-lt"/>
              </a:rPr>
              <a:t>Perform functional enrichment analysis to annotate the modules. </a:t>
            </a:r>
          </a:p>
          <a:p>
            <a:pPr marL="0" marR="0" lvl="0" indent="-457200" algn="l" defTabSz="914400" rtl="0" eaLnBrk="0" fontAlgn="base" latinLnBrk="0" hangingPunct="0">
              <a:lnSpc>
                <a:spcPct val="100000"/>
              </a:lnSpc>
              <a:spcBef>
                <a:spcPct val="30000"/>
              </a:spcBef>
              <a:spcAft>
                <a:spcPct val="0"/>
              </a:spcAft>
              <a:buClrTx/>
              <a:buSzTx/>
              <a:buFontTx/>
              <a:buNone/>
              <a:tabLst/>
              <a:defRPr/>
            </a:pPr>
            <a:r>
              <a:rPr lang="en-US" dirty="0" smtClean="0">
                <a:latin typeface="+mj-lt"/>
              </a:rPr>
              <a:t>Overlay with a variety of information sources such as cancer gene annotations. </a:t>
            </a:r>
          </a:p>
          <a:p>
            <a:pPr marL="0" marR="0" lvl="0" indent="-457200" algn="l" defTabSz="914400" rtl="0" eaLnBrk="0" fontAlgn="base" latinLnBrk="0" hangingPunct="0">
              <a:lnSpc>
                <a:spcPct val="100000"/>
              </a:lnSpc>
              <a:spcBef>
                <a:spcPct val="30000"/>
              </a:spcBef>
              <a:spcAft>
                <a:spcPct val="0"/>
              </a:spcAft>
              <a:buClrTx/>
              <a:buSzTx/>
              <a:buFontTx/>
              <a:buNone/>
              <a:tabLst/>
              <a:defRPr/>
            </a:pPr>
            <a:r>
              <a:rPr lang="en-US" dirty="0" smtClean="0">
                <a:latin typeface="+mj-lt"/>
              </a:rPr>
              <a:t>When the relevant clinical data is available, you can perform survival analysis to identify prognostic molecular signatures.</a:t>
            </a:r>
          </a:p>
        </p:txBody>
      </p:sp>
      <p:sp>
        <p:nvSpPr>
          <p:cNvPr id="4" name="Slide Number Placeholder 3"/>
          <p:cNvSpPr>
            <a:spLocks noGrp="1"/>
          </p:cNvSpPr>
          <p:nvPr>
            <p:ph type="sldNum" sz="quarter" idx="10"/>
          </p:nvPr>
        </p:nvSpPr>
        <p:spPr/>
        <p:txBody>
          <a:bodyPr/>
          <a:lstStyle/>
          <a:p>
            <a:pPr>
              <a:defRPr/>
            </a:pPr>
            <a:fld id="{96CE0786-EA01-4240-A0E2-5B7314852F2B}" type="slidenum">
              <a:rPr lang="en-US" smtClean="0"/>
              <a:pPr>
                <a:defRPr/>
              </a:pPr>
              <a:t>16</a:t>
            </a:fld>
            <a:endParaRPr lang="en-US"/>
          </a:p>
        </p:txBody>
      </p:sp>
    </p:spTree>
    <p:extLst>
      <p:ext uri="{BB962C8B-B14F-4D97-AF65-F5344CB8AC3E}">
        <p14:creationId xmlns:p14="http://schemas.microsoft.com/office/powerpoint/2010/main" val="69647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just" defTabSz="914400" rtl="0" eaLnBrk="0" fontAlgn="base" latinLnBrk="0" hangingPunct="0">
              <a:lnSpc>
                <a:spcPct val="100000"/>
              </a:lnSpc>
              <a:spcBef>
                <a:spcPct val="30000"/>
              </a:spcBef>
              <a:spcAft>
                <a:spcPct val="0"/>
              </a:spcAft>
              <a:buClrTx/>
              <a:buSzTx/>
              <a:buFont typeface="Arial"/>
              <a:buNone/>
              <a:tabLst/>
              <a:defRPr/>
            </a:pPr>
            <a:r>
              <a:rPr lang="en-US" baseline="0" dirty="0" smtClean="0">
                <a:latin typeface="+mj-lt"/>
                <a:ea typeface="ＭＳ Ｐゴシック" charset="0"/>
                <a:cs typeface="ＭＳ Ｐゴシック" charset="0"/>
              </a:rPr>
              <a:t>As an example, you could analyze </a:t>
            </a:r>
            <a:r>
              <a:rPr lang="en-US" baseline="0" dirty="0" smtClean="0">
                <a:latin typeface="+mj-lt"/>
                <a:ea typeface="ＭＳ Ｐゴシック" charset="0"/>
                <a:cs typeface="ＭＳ Ｐゴシック" charset="0"/>
              </a:rPr>
              <a:t>10000s </a:t>
            </a:r>
            <a:r>
              <a:rPr lang="en-US" baseline="0" dirty="0" smtClean="0">
                <a:latin typeface="+mj-lt"/>
                <a:ea typeface="ＭＳ Ｐゴシック" charset="0"/>
                <a:cs typeface="ＭＳ Ｐゴシック" charset="0"/>
              </a:rPr>
              <a:t>of variants identified across </a:t>
            </a:r>
            <a:r>
              <a:rPr lang="en-US" baseline="0" dirty="0" smtClean="0">
                <a:latin typeface="+mj-lt"/>
                <a:ea typeface="ＭＳ Ｐゴシック" charset="0"/>
                <a:cs typeface="ＭＳ Ｐゴシック" charset="0"/>
              </a:rPr>
              <a:t>10000s </a:t>
            </a:r>
            <a:r>
              <a:rPr lang="en-US" baseline="0" dirty="0" smtClean="0">
                <a:latin typeface="+mj-lt"/>
                <a:ea typeface="ＭＳ Ｐゴシック" charset="0"/>
                <a:cs typeface="ＭＳ Ｐゴシック" charset="0"/>
              </a:rPr>
              <a:t>of tissue samples from </a:t>
            </a:r>
            <a:r>
              <a:rPr lang="en-US" sz="1200" kern="1200" baseline="0" dirty="0" smtClean="0">
                <a:solidFill>
                  <a:schemeClr val="tx1"/>
                </a:solidFill>
                <a:latin typeface="+mn-lt"/>
                <a:ea typeface="ＭＳ Ｐゴシック" charset="0"/>
                <a:cs typeface="ＭＳ Ｐゴシック" charset="0"/>
              </a:rPr>
              <a:t>Breast Cancer patients.</a:t>
            </a:r>
            <a:r>
              <a:rPr lang="en-US" baseline="0" dirty="0" smtClean="0">
                <a:latin typeface="+mj-lt"/>
                <a:ea typeface="ＭＳ Ｐゴシック" charset="0"/>
                <a:cs typeface="ＭＳ Ｐゴシック" charset="0"/>
              </a:rPr>
              <a:t> Using data derived form the Cancer Genome Atlas project, you can cluster and annotate these genes and reduce the complexity of a million data points within a dataset to a handful of mutated pathways to generate a hypothesis to be validated experimentally in the lab.</a:t>
            </a:r>
            <a:endParaRPr lang="en-US" dirty="0" smtClean="0">
              <a:latin typeface="+mj-lt"/>
              <a:ea typeface="ＭＳ Ｐゴシック" charset="0"/>
              <a:cs typeface="ＭＳ Ｐゴシック"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dirty="0">
              <a:latin typeface="+mj-lt"/>
            </a:endParaRPr>
          </a:p>
        </p:txBody>
      </p:sp>
      <p:sp>
        <p:nvSpPr>
          <p:cNvPr id="4" name="Slide Number Placeholder 3"/>
          <p:cNvSpPr>
            <a:spLocks noGrp="1"/>
          </p:cNvSpPr>
          <p:nvPr>
            <p:ph type="sldNum" sz="quarter" idx="10"/>
          </p:nvPr>
        </p:nvSpPr>
        <p:spPr/>
        <p:txBody>
          <a:bodyPr/>
          <a:lstStyle/>
          <a:p>
            <a:pPr>
              <a:defRPr/>
            </a:pPr>
            <a:fld id="{96CE0786-EA01-4240-A0E2-5B7314852F2B}" type="slidenum">
              <a:rPr lang="en-US" smtClean="0"/>
              <a:pPr>
                <a:defRPr/>
              </a:pPr>
              <a:t>17</a:t>
            </a:fld>
            <a:endParaRPr lang="en-US"/>
          </a:p>
        </p:txBody>
      </p:sp>
    </p:spTree>
    <p:extLst>
      <p:ext uri="{BB962C8B-B14F-4D97-AF65-F5344CB8AC3E}">
        <p14:creationId xmlns:p14="http://schemas.microsoft.com/office/powerpoint/2010/main" val="69647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2402"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dirty="0" smtClean="0">
                <a:latin typeface="Calibri" charset="0"/>
              </a:rPr>
              <a:t>Reactome is a collaboration </a:t>
            </a:r>
            <a:r>
              <a:rPr lang="en-CA" smtClean="0">
                <a:latin typeface="Calibri" charset="0"/>
              </a:rPr>
              <a:t>between students, </a:t>
            </a:r>
            <a:r>
              <a:rPr lang="en-CA" baseline="0" smtClean="0">
                <a:latin typeface="Calibri" charset="0"/>
              </a:rPr>
              <a:t>curators </a:t>
            </a:r>
            <a:r>
              <a:rPr lang="en-CA" baseline="0" dirty="0" smtClean="0">
                <a:latin typeface="Calibri" charset="0"/>
              </a:rPr>
              <a:t>and developers located at </a:t>
            </a:r>
            <a:r>
              <a:rPr lang="en-CA" dirty="0" smtClean="0">
                <a:latin typeface="Calibri" charset="0"/>
              </a:rPr>
              <a:t>OICR,</a:t>
            </a:r>
            <a:r>
              <a:rPr lang="en-CA" baseline="0" dirty="0" smtClean="0">
                <a:latin typeface="Calibri" charset="0"/>
              </a:rPr>
              <a:t> NYUMC, and EBI.</a:t>
            </a:r>
            <a:endParaRPr lang="en-CA" dirty="0">
              <a:latin typeface="Calibri" charset="0"/>
            </a:endParaRPr>
          </a:p>
        </p:txBody>
      </p:sp>
      <p:sp>
        <p:nvSpPr>
          <p:cNvPr id="1024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6F91909F-8BD5-5D4D-95C6-A67B040F97D6}" type="slidenum">
              <a:rPr lang="en-US" sz="1200"/>
              <a:pPr eaLnBrk="1" hangingPunct="1"/>
              <a:t>19</a:t>
            </a:fld>
            <a:endParaRPr lang="en-US" sz="1200"/>
          </a:p>
        </p:txBody>
      </p:sp>
    </p:spTree>
    <p:extLst>
      <p:ext uri="{BB962C8B-B14F-4D97-AF65-F5344CB8AC3E}">
        <p14:creationId xmlns:p14="http://schemas.microsoft.com/office/powerpoint/2010/main" val="101901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ＭＳ Ｐゴシック" charset="0"/>
                <a:cs typeface="ＭＳ Ｐゴシック" charset="0"/>
              </a:rPr>
              <a:t>Our understanding of the </a:t>
            </a:r>
            <a:r>
              <a:rPr lang="en-CA" sz="1200" kern="1200" baseline="0" dirty="0" smtClean="0">
                <a:solidFill>
                  <a:schemeClr val="tx1"/>
                </a:solidFill>
                <a:effectLst/>
                <a:latin typeface="+mn-lt"/>
                <a:ea typeface="ＭＳ Ｐゴシック" charset="0"/>
                <a:cs typeface="ＭＳ Ｐゴシック" charset="0"/>
              </a:rPr>
              <a:t>molecular </a:t>
            </a:r>
            <a:r>
              <a:rPr lang="en-CA" sz="1200" kern="1200" dirty="0" smtClean="0">
                <a:solidFill>
                  <a:schemeClr val="tx1"/>
                </a:solidFill>
                <a:effectLst/>
                <a:latin typeface="+mn-lt"/>
                <a:ea typeface="ＭＳ Ｐゴシック" charset="0"/>
                <a:cs typeface="ＭＳ Ｐゴシック" charset="0"/>
              </a:rPr>
              <a:t>mechanisms of human disease has benefited from the advent of high-throughput techniques that generate vast quantities of genomic, expression and variant data. </a:t>
            </a:r>
          </a:p>
          <a:p>
            <a:r>
              <a:rPr lang="en-CA" sz="1200" kern="1200" dirty="0" smtClean="0">
                <a:solidFill>
                  <a:schemeClr val="tx1"/>
                </a:solidFill>
                <a:effectLst/>
                <a:latin typeface="+mn-lt"/>
                <a:ea typeface="ＭＳ Ｐゴシック" charset="0"/>
                <a:cs typeface="ＭＳ Ｐゴシック" charset="0"/>
              </a:rPr>
              <a:t>As you can see from this graph,</a:t>
            </a:r>
            <a:r>
              <a:rPr lang="en-CA" sz="1200" kern="1200" baseline="0" dirty="0" smtClean="0">
                <a:solidFill>
                  <a:schemeClr val="tx1"/>
                </a:solidFill>
                <a:effectLst/>
                <a:latin typeface="+mn-lt"/>
                <a:ea typeface="ＭＳ Ｐゴシック" charset="0"/>
                <a:cs typeface="ＭＳ Ｐゴシック" charset="0"/>
              </a:rPr>
              <a:t> we are projected to be generate a lot more data.</a:t>
            </a:r>
          </a:p>
          <a:p>
            <a:r>
              <a:rPr lang="en-CA" sz="1200" kern="1200" dirty="0" smtClean="0">
                <a:solidFill>
                  <a:schemeClr val="tx1"/>
                </a:solidFill>
                <a:effectLst/>
                <a:latin typeface="+mn-lt"/>
                <a:ea typeface="ＭＳ Ｐゴシック" charset="0"/>
                <a:cs typeface="ＭＳ Ｐゴシック" charset="0"/>
              </a:rPr>
              <a:t>Biological pathway databases play a key role in organizing and interpreting genomic</a:t>
            </a:r>
            <a:r>
              <a:rPr lang="en-CA" sz="1200" kern="1200" baseline="0" dirty="0" smtClean="0">
                <a:solidFill>
                  <a:schemeClr val="tx1"/>
                </a:solidFill>
                <a:effectLst/>
                <a:latin typeface="+mn-lt"/>
                <a:ea typeface="ＭＳ Ｐゴシック" charset="0"/>
                <a:cs typeface="ＭＳ Ｐゴシック" charset="0"/>
              </a:rPr>
              <a:t> </a:t>
            </a:r>
            <a:r>
              <a:rPr lang="en-CA" sz="1200" kern="1200" dirty="0" smtClean="0">
                <a:solidFill>
                  <a:schemeClr val="tx1"/>
                </a:solidFill>
                <a:effectLst/>
                <a:latin typeface="+mn-lt"/>
                <a:ea typeface="ＭＳ Ｐゴシック" charset="0"/>
                <a:cs typeface="ＭＳ Ｐゴシック" charset="0"/>
              </a:rPr>
              <a:t>data by capturing what is already known about the interplay of genes, proteins and small molecules in a data model that is accessible to computation.</a:t>
            </a:r>
            <a:r>
              <a:rPr lang="en-CA"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2</a:t>
            </a:fld>
            <a:endParaRPr lang="en-US"/>
          </a:p>
        </p:txBody>
      </p:sp>
    </p:spTree>
    <p:extLst>
      <p:ext uri="{BB962C8B-B14F-4D97-AF65-F5344CB8AC3E}">
        <p14:creationId xmlns:p14="http://schemas.microsoft.com/office/powerpoint/2010/main" val="1274916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a:defRPr/>
            </a:pPr>
            <a:r>
              <a:rPr lang="en-US" dirty="0" smtClean="0"/>
              <a:t>Talk about the motivation</a:t>
            </a:r>
            <a:endParaRPr lang="en-US" dirty="0"/>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85925D76-B01C-1F4D-A243-B7F4E0F1FF00}" type="slidenum">
              <a:rPr lang="en-US" sz="1200"/>
              <a:pPr eaLnBrk="1" hangingPunct="1"/>
              <a:t>3</a:t>
            </a:fld>
            <a:endParaRPr lang="en-US" sz="1200"/>
          </a:p>
        </p:txBody>
      </p:sp>
    </p:spTree>
    <p:extLst>
      <p:ext uri="{BB962C8B-B14F-4D97-AF65-F5344CB8AC3E}">
        <p14:creationId xmlns:p14="http://schemas.microsoft.com/office/powerpoint/2010/main" val="1322275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overview </a:t>
            </a:r>
            <a:r>
              <a:rPr lang="en-US" dirty="0" err="1" smtClean="0"/>
              <a:t>demonsstrates</a:t>
            </a:r>
            <a:r>
              <a:rPr lang="en-US" dirty="0" smtClean="0"/>
              <a:t> a typical</a:t>
            </a:r>
            <a:r>
              <a:rPr lang="en-US" baseline="0" dirty="0" smtClean="0"/>
              <a:t> pathway analysis pipeline for genomic data.</a:t>
            </a:r>
            <a:endParaRPr lang="en-US" dirty="0" smtClean="0"/>
          </a:p>
          <a:p>
            <a:r>
              <a:rPr lang="en-US" dirty="0" smtClean="0"/>
              <a:t>The data generated by an experiment along with the pathway</a:t>
            </a:r>
            <a:r>
              <a:rPr lang="en-US" baseline="0" dirty="0" smtClean="0"/>
              <a:t> annotations </a:t>
            </a:r>
            <a:r>
              <a:rPr lang="en-US" dirty="0" smtClean="0"/>
              <a:t>of the corresponding genome, are input to virtually all pathway analysis methods. </a:t>
            </a:r>
          </a:p>
          <a:p>
            <a:r>
              <a:rPr lang="en-US" dirty="0" smtClean="0"/>
              <a:t>ORA methods require that the input is a list of differentially expressed genes,</a:t>
            </a:r>
          </a:p>
          <a:p>
            <a:r>
              <a:rPr lang="en-US" dirty="0" smtClean="0"/>
              <a:t>FCS methods use the entire data matrix as input.</a:t>
            </a:r>
          </a:p>
          <a:p>
            <a:r>
              <a:rPr lang="en-US" dirty="0" smtClean="0"/>
              <a:t>PT-based methods utilize the number and type of interactions between gene products, which may or may not be a part of a pathway database. </a:t>
            </a:r>
          </a:p>
          <a:p>
            <a:r>
              <a:rPr lang="en-US" dirty="0" smtClean="0"/>
              <a:t>The result of every pathway analysis method is a list of significant pathways in the condition under study.</a:t>
            </a:r>
            <a:endParaRPr lang="en-US"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4</a:t>
            </a:fld>
            <a:endParaRPr lang="en-US"/>
          </a:p>
        </p:txBody>
      </p:sp>
    </p:spTree>
    <p:extLst>
      <p:ext uri="{BB962C8B-B14F-4D97-AF65-F5344CB8AC3E}">
        <p14:creationId xmlns:p14="http://schemas.microsoft.com/office/powerpoint/2010/main" val="339734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30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spcBef>
                <a:spcPct val="0"/>
              </a:spcBef>
            </a:pPr>
            <a:r>
              <a:rPr lang="en-US" dirty="0">
                <a:latin typeface="Calibri" charset="0"/>
              </a:rPr>
              <a:t>Over the </a:t>
            </a:r>
            <a:r>
              <a:rPr lang="en-US" dirty="0" smtClean="0">
                <a:latin typeface="Calibri" charset="0"/>
              </a:rPr>
              <a:t>last</a:t>
            </a:r>
            <a:r>
              <a:rPr lang="en-US" baseline="0" dirty="0" smtClean="0">
                <a:latin typeface="Calibri" charset="0"/>
              </a:rPr>
              <a:t> 1</a:t>
            </a:r>
            <a:r>
              <a:rPr lang="en-US" dirty="0" smtClean="0">
                <a:latin typeface="Calibri" charset="0"/>
              </a:rPr>
              <a:t>6 </a:t>
            </a:r>
            <a:r>
              <a:rPr lang="en-US" dirty="0">
                <a:latin typeface="Calibri" charset="0"/>
              </a:rPr>
              <a:t>years that Reactome has been </a:t>
            </a:r>
            <a:r>
              <a:rPr lang="en-US" dirty="0" smtClean="0">
                <a:latin typeface="Calibri" charset="0"/>
              </a:rPr>
              <a:t>curating and exporting </a:t>
            </a:r>
            <a:r>
              <a:rPr lang="en-US" dirty="0">
                <a:latin typeface="Calibri" charset="0"/>
              </a:rPr>
              <a:t>data, we’ve grown to include annotations for </a:t>
            </a:r>
            <a:r>
              <a:rPr lang="en-US" dirty="0" smtClean="0">
                <a:latin typeface="Calibri" charset="0"/>
              </a:rPr>
              <a:t>over half human protein-coding </a:t>
            </a:r>
            <a:r>
              <a:rPr lang="en-US" dirty="0">
                <a:latin typeface="Calibri" charset="0"/>
              </a:rPr>
              <a:t>genes </a:t>
            </a:r>
            <a:r>
              <a:rPr lang="en-US" dirty="0" smtClean="0">
                <a:latin typeface="Calibri" charset="0"/>
              </a:rPr>
              <a:t>linked </a:t>
            </a:r>
            <a:r>
              <a:rPr lang="en-US" dirty="0">
                <a:latin typeface="Calibri" charset="0"/>
              </a:rPr>
              <a:t>to over </a:t>
            </a:r>
            <a:r>
              <a:rPr lang="en-US" dirty="0" smtClean="0">
                <a:latin typeface="Calibri" charset="0"/>
              </a:rPr>
              <a:t>1900 pathways.</a:t>
            </a:r>
          </a:p>
          <a:p>
            <a:pPr algn="just" eaLnBrk="1" hangingPunct="1">
              <a:spcBef>
                <a:spcPct val="0"/>
              </a:spcBef>
            </a:pPr>
            <a:r>
              <a:rPr lang="en-US" dirty="0" smtClean="0">
                <a:latin typeface="Calibri" charset="0"/>
              </a:rPr>
              <a:t>Our curation </a:t>
            </a:r>
            <a:r>
              <a:rPr lang="en-US" dirty="0">
                <a:latin typeface="Calibri" charset="0"/>
              </a:rPr>
              <a:t>system relies heavily on the expert </a:t>
            </a:r>
            <a:r>
              <a:rPr lang="en-US" dirty="0" smtClean="0">
                <a:latin typeface="Calibri" charset="0"/>
              </a:rPr>
              <a:t>knowledge of researchers within the community who collaborate with curators to assemble detailed machine-readable descriptions of human biological pathways based on evidence from primary research literature.</a:t>
            </a:r>
            <a:endParaRPr lang="en-US" dirty="0">
              <a:latin typeface="Calibri" charset="0"/>
            </a:endParaRPr>
          </a:p>
          <a:p>
            <a:pPr algn="just" eaLnBrk="1" hangingPunct="1">
              <a:spcBef>
                <a:spcPct val="0"/>
              </a:spcBef>
            </a:pPr>
            <a:r>
              <a:rPr lang="en-US" dirty="0" smtClean="0">
                <a:latin typeface="Calibri" charset="0"/>
              </a:rPr>
              <a:t>Currently </a:t>
            </a:r>
            <a:r>
              <a:rPr lang="en-US" dirty="0">
                <a:latin typeface="Calibri" charset="0"/>
              </a:rPr>
              <a:t>there are </a:t>
            </a:r>
            <a:r>
              <a:rPr lang="en-US" dirty="0" smtClean="0">
                <a:latin typeface="Calibri" charset="0"/>
              </a:rPr>
              <a:t>over 21K+ </a:t>
            </a:r>
            <a:r>
              <a:rPr lang="en-US" dirty="0">
                <a:latin typeface="Calibri" charset="0"/>
              </a:rPr>
              <a:t>literature references from PubMed and a handful of </a:t>
            </a:r>
            <a:r>
              <a:rPr lang="en-US" dirty="0" smtClean="0">
                <a:latin typeface="Calibri" charset="0"/>
              </a:rPr>
              <a:t>textbooks.</a:t>
            </a:r>
          </a:p>
          <a:p>
            <a:pPr algn="just" eaLnBrk="1" hangingPunct="1">
              <a:spcBef>
                <a:spcPct val="0"/>
              </a:spcBef>
            </a:pPr>
            <a:r>
              <a:rPr lang="en-US" dirty="0" smtClean="0">
                <a:latin typeface="Calibri" charset="0"/>
              </a:rPr>
              <a:t>Extensive link outs to other biological and chemical</a:t>
            </a:r>
            <a:r>
              <a:rPr lang="en-US" baseline="0" dirty="0" smtClean="0">
                <a:latin typeface="Calibri" charset="0"/>
              </a:rPr>
              <a:t> </a:t>
            </a:r>
            <a:r>
              <a:rPr lang="en-US" dirty="0" smtClean="0">
                <a:latin typeface="Calibri" charset="0"/>
              </a:rPr>
              <a:t>databases.</a:t>
            </a:r>
          </a:p>
          <a:p>
            <a:pPr algn="just" eaLnBrk="1" hangingPunct="1">
              <a:spcBef>
                <a:spcPct val="0"/>
              </a:spcBef>
            </a:pPr>
            <a:r>
              <a:rPr lang="en-US" dirty="0" smtClean="0">
                <a:latin typeface="Calibri" charset="0"/>
              </a:rPr>
              <a:t>Project human pathways into other M/O species.</a:t>
            </a:r>
            <a:endParaRPr lang="en-US" dirty="0">
              <a:latin typeface="Calibri" charset="0"/>
            </a:endParaRPr>
          </a:p>
          <a:p>
            <a:pPr algn="just"/>
            <a:r>
              <a:rPr lang="en-US" dirty="0" smtClean="0">
                <a:latin typeface="Calibri" charset="0"/>
              </a:rPr>
              <a:t>Provide tools and datasets.</a:t>
            </a:r>
            <a:endParaRPr lang="en-US" dirty="0">
              <a:latin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3391657B-0982-1048-B8B0-63EA5C40FF0A}" type="slidenum">
              <a:rPr lang="en-US" sz="1200"/>
              <a:pPr eaLnBrk="1" hangingPunct="1"/>
              <a:t>5</a:t>
            </a:fld>
            <a:endParaRPr lang="en-US" sz="1200"/>
          </a:p>
        </p:txBody>
      </p:sp>
    </p:spTree>
    <p:extLst>
      <p:ext uri="{BB962C8B-B14F-4D97-AF65-F5344CB8AC3E}">
        <p14:creationId xmlns:p14="http://schemas.microsoft.com/office/powerpoint/2010/main" val="2074666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spcBef>
                <a:spcPct val="0"/>
              </a:spcBef>
              <a:defRPr/>
            </a:pPr>
            <a:r>
              <a:rPr lang="en-US" dirty="0" smtClean="0"/>
              <a:t>The unit of Reactome is the reaction where,</a:t>
            </a:r>
          </a:p>
          <a:p>
            <a:pPr marL="171450" indent="-171450" algn="just" eaLnBrk="1" hangingPunct="1">
              <a:spcBef>
                <a:spcPct val="0"/>
              </a:spcBef>
              <a:buFont typeface="Arial"/>
              <a:buChar char="•"/>
              <a:defRPr/>
            </a:pPr>
            <a:r>
              <a:rPr lang="en-US" dirty="0" smtClean="0"/>
              <a:t>each node represents a biomolecule</a:t>
            </a:r>
          </a:p>
          <a:p>
            <a:pPr marL="171450" indent="-171450" algn="just" eaLnBrk="1" hangingPunct="1">
              <a:spcBef>
                <a:spcPct val="0"/>
              </a:spcBef>
              <a:buFont typeface="Arial"/>
              <a:buChar char="•"/>
              <a:defRPr/>
            </a:pPr>
            <a:r>
              <a:rPr lang="en-US" dirty="0" smtClean="0"/>
              <a:t>each edge represents the conversion of one o</a:t>
            </a:r>
            <a:r>
              <a:rPr lang="en-US" baseline="0" dirty="0" smtClean="0"/>
              <a:t>r more </a:t>
            </a:r>
            <a:r>
              <a:rPr lang="en-US" dirty="0" smtClean="0"/>
              <a:t>biomolecules into another via a reaction. </a:t>
            </a:r>
          </a:p>
          <a:p>
            <a:pPr algn="just" eaLnBrk="1" hangingPunct="1">
              <a:spcBef>
                <a:spcPct val="0"/>
              </a:spcBef>
              <a:defRPr/>
            </a:pPr>
            <a:r>
              <a:rPr lang="en-US" dirty="0" smtClean="0"/>
              <a:t>Biomolecules include proteins,</a:t>
            </a:r>
            <a:r>
              <a:rPr lang="en-US" baseline="0" dirty="0" smtClean="0"/>
              <a:t> nucleic acids, metabolites, small molecules. therapeutics, drugs and variants</a:t>
            </a:r>
            <a:endParaRPr lang="en-US" dirty="0" smtClean="0"/>
          </a:p>
          <a:p>
            <a:pPr algn="just" eaLnBrk="1" hangingPunct="1">
              <a:spcBef>
                <a:spcPct val="0"/>
              </a:spcBef>
              <a:defRPr/>
            </a:pPr>
            <a:r>
              <a:rPr lang="en-US" dirty="0" smtClean="0"/>
              <a:t>We reference multiple entity databases to describe our biomolecules and Gene Ontology to explicitly describe key</a:t>
            </a:r>
            <a:r>
              <a:rPr lang="en-US" baseline="0" dirty="0" smtClean="0"/>
              <a:t> elements of the reaction</a:t>
            </a:r>
            <a:r>
              <a:rPr lang="en-US" dirty="0" smtClean="0"/>
              <a:t>.</a:t>
            </a:r>
          </a:p>
          <a:p>
            <a:pPr algn="just" eaLnBrk="1" hangingPunct="1">
              <a:spcBef>
                <a:spcPct val="0"/>
              </a:spcBef>
              <a:defRPr/>
            </a:pPr>
            <a:endParaRPr lang="en-US" dirty="0" smtClean="0">
              <a:cs typeface="+mn-ea" charset="0"/>
            </a:endParaRPr>
          </a:p>
          <a:p>
            <a:pPr algn="just" eaLnBrk="1" hangingPunct="1">
              <a:spcBef>
                <a:spcPct val="0"/>
              </a:spcBef>
              <a:defRPr/>
            </a:pPr>
            <a:endParaRPr lang="en-US" dirty="0" smtClean="0"/>
          </a:p>
        </p:txBody>
      </p:sp>
      <p:sp>
        <p:nvSpPr>
          <p:cNvPr id="450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0063A6C-29BD-514A-BBE7-49CBA1500355}" type="slidenum">
              <a:rPr lang="en-US" sz="1200">
                <a:latin typeface="Arial" charset="0"/>
                <a:ea typeface="ＭＳ Ｐゴシック" charset="0"/>
                <a:cs typeface="ＭＳ Ｐゴシック" charset="0"/>
              </a:rPr>
              <a:pPr/>
              <a:t>6</a:t>
            </a:fld>
            <a:endParaRPr lang="en-US" sz="1200">
              <a:latin typeface="Arial" charset="0"/>
              <a:ea typeface="ＭＳ Ｐゴシック" charset="0"/>
              <a:cs typeface="ＭＳ Ｐゴシック" charset="0"/>
            </a:endParaRPr>
          </a:p>
        </p:txBody>
      </p:sp>
    </p:spTree>
    <p:extLst>
      <p:ext uri="{BB962C8B-B14F-4D97-AF65-F5344CB8AC3E}">
        <p14:creationId xmlns:p14="http://schemas.microsoft.com/office/powerpoint/2010/main" val="225435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37218" name="Notes Placeholder 2"/>
          <p:cNvSpPr>
            <a:spLocks noGrp="1"/>
          </p:cNvSpPr>
          <p:nvPr>
            <p:ph type="body" idx="1"/>
          </p:nvPr>
        </p:nvSpPr>
        <p:spPr bwMode="auto">
          <a:xfrm>
            <a:off x="533400" y="4343400"/>
            <a:ext cx="5791200" cy="44958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spcBef>
                <a:spcPct val="0"/>
              </a:spcBef>
              <a:defRPr/>
            </a:pPr>
            <a:r>
              <a:rPr lang="en-US" sz="1200" dirty="0" smtClean="0">
                <a:latin typeface="+mn-lt"/>
              </a:rPr>
              <a:t>The flexibility of the </a:t>
            </a:r>
            <a:r>
              <a:rPr lang="en-US" sz="1200" dirty="0" err="1" smtClean="0">
                <a:latin typeface="+mn-lt"/>
              </a:rPr>
              <a:t>reactome</a:t>
            </a:r>
            <a:r>
              <a:rPr lang="en-US" sz="1200" dirty="0" smtClean="0">
                <a:latin typeface="+mn-lt"/>
              </a:rPr>
              <a:t> data model allows us to describe many different reaction types and pathways. </a:t>
            </a:r>
          </a:p>
          <a:p>
            <a:pPr algn="just" eaLnBrk="1" hangingPunct="1">
              <a:spcBef>
                <a:spcPct val="0"/>
              </a:spcBef>
              <a:defRPr/>
            </a:pPr>
            <a:r>
              <a:rPr lang="en-US" sz="1200" dirty="0" smtClean="0">
                <a:latin typeface="+mn-lt"/>
              </a:rPr>
              <a:t>For example, pathways associated with metabolism, signaling, and biological processes and human disease.</a:t>
            </a:r>
          </a:p>
          <a:p>
            <a:pPr algn="just" eaLnBrk="1" hangingPunct="1">
              <a:spcBef>
                <a:spcPct val="0"/>
              </a:spcBef>
              <a:defRPr/>
            </a:pPr>
            <a:r>
              <a:rPr lang="en-US" sz="1200" dirty="0" smtClean="0">
                <a:latin typeface="+mn-lt"/>
              </a:rPr>
              <a:t>To provide a standardized visual representation within our pathway diagrams, Reactome employs Systems Biology Graphical Notation (SBGN). We use the SBGN subtype called Process Diagram (PD) - represent mechanistic and temporal aspects of biological events. The Biomolecules have a particular shape and cellular </a:t>
            </a:r>
            <a:r>
              <a:rPr lang="en-US" sz="1200" dirty="0" err="1" smtClean="0">
                <a:latin typeface="+mn-lt"/>
              </a:rPr>
              <a:t>localisation</a:t>
            </a:r>
            <a:r>
              <a:rPr lang="en-US" sz="1200" dirty="0" smtClean="0">
                <a:latin typeface="+mn-lt"/>
              </a:rPr>
              <a:t>. Icons are used to describe the different molecule types, types of reactions. </a:t>
            </a:r>
          </a:p>
          <a:p>
            <a:pPr algn="just" eaLnBrk="1" hangingPunct="1">
              <a:spcBef>
                <a:spcPct val="0"/>
              </a:spcBef>
              <a:defRPr/>
            </a:pPr>
            <a:endParaRPr lang="en-US" sz="1200" dirty="0" smtClean="0">
              <a:latin typeface="+mn-lt"/>
            </a:endParaRPr>
          </a:p>
          <a:p>
            <a:pPr algn="just" eaLnBrk="1" hangingPunct="1">
              <a:spcBef>
                <a:spcPct val="0"/>
              </a:spcBef>
              <a:defRPr/>
            </a:pPr>
            <a:endParaRPr lang="en-US" sz="1200" dirty="0" smtClean="0">
              <a:latin typeface="+mn-lt"/>
            </a:endParaRP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6D423481-A41E-C743-A0BF-E9C92446CD06}" type="slidenum">
              <a:rPr lang="en-US" sz="1200"/>
              <a:pPr eaLnBrk="1" hangingPunct="1"/>
              <a:t>7</a:t>
            </a:fld>
            <a:endParaRPr lang="en-US" sz="1200"/>
          </a:p>
        </p:txBody>
      </p:sp>
    </p:spTree>
    <p:extLst>
      <p:ext uri="{BB962C8B-B14F-4D97-AF65-F5344CB8AC3E}">
        <p14:creationId xmlns:p14="http://schemas.microsoft.com/office/powerpoint/2010/main" val="730589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defRPr/>
            </a:pPr>
            <a:r>
              <a:rPr lang="en-US" dirty="0" smtClean="0"/>
              <a:t>To allow our users to explore</a:t>
            </a:r>
            <a:r>
              <a:rPr lang="en-US" baseline="0" dirty="0" smtClean="0"/>
              <a:t> our encyclopedia of pathways, we have the Pathway </a:t>
            </a:r>
            <a:r>
              <a:rPr lang="en-US" dirty="0" smtClean="0"/>
              <a:t>browser. </a:t>
            </a:r>
          </a:p>
          <a:p>
            <a:pPr algn="just">
              <a:defRPr/>
            </a:pPr>
            <a:r>
              <a:rPr lang="en-US" dirty="0" smtClean="0"/>
              <a:t>To the left is the Event Hierarchy</a:t>
            </a:r>
            <a:r>
              <a:rPr lang="en-US" baseline="0" dirty="0" smtClean="0"/>
              <a:t> which list all the pathways in Reactome. As you select a pathway, a diagram will appear to the right and details of the pathway, reactions and </a:t>
            </a:r>
            <a:r>
              <a:rPr lang="en-US" baseline="0" dirty="0" err="1" smtClean="0"/>
              <a:t>moelcules</a:t>
            </a:r>
            <a:r>
              <a:rPr lang="en-US" baseline="0" dirty="0" smtClean="0"/>
              <a:t> will appear in the tabbed panel below.</a:t>
            </a:r>
            <a:endParaRPr lang="en-GB" dirty="0" smtClean="0"/>
          </a:p>
          <a:p>
            <a:pPr algn="just" eaLnBrk="1" hangingPunct="1">
              <a:lnSpc>
                <a:spcPct val="101000"/>
              </a:lnSpc>
              <a:spcBef>
                <a:spcPts val="375"/>
              </a:spcBef>
              <a:defRPr/>
            </a:pPr>
            <a:r>
              <a:rPr lang="en-GB" dirty="0" smtClean="0"/>
              <a:t>The diagram</a:t>
            </a:r>
            <a:r>
              <a:rPr lang="en-GB" baseline="0" dirty="0" smtClean="0"/>
              <a:t> is like Google Maps, allowing you to interact with the pathway and reaction components, and display useful information.</a:t>
            </a:r>
            <a:endParaRPr lang="en-GB" dirty="0" smtClean="0">
              <a:latin typeface="+mj-lt"/>
            </a:endParaRP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500B6B97-6CA8-774F-8BCB-2A2CEA8246E6}" type="slidenum">
              <a:rPr lang="en-US" sz="1200"/>
              <a:pPr eaLnBrk="1" hangingPunct="1"/>
              <a:t>8</a:t>
            </a:fld>
            <a:endParaRPr lang="en-US" sz="1200"/>
          </a:p>
        </p:txBody>
      </p:sp>
    </p:spTree>
    <p:extLst>
      <p:ext uri="{BB962C8B-B14F-4D97-AF65-F5344CB8AC3E}">
        <p14:creationId xmlns:p14="http://schemas.microsoft.com/office/powerpoint/2010/main" val="1849766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latin typeface="Calibri" charset="0"/>
              </a:rPr>
              <a:t>We </a:t>
            </a:r>
            <a:r>
              <a:rPr lang="en-US" dirty="0">
                <a:latin typeface="Calibri" charset="0"/>
              </a:rPr>
              <a:t>integrate context-sensitive information from other </a:t>
            </a:r>
            <a:r>
              <a:rPr lang="en-US" dirty="0" smtClean="0">
                <a:latin typeface="Calibri" charset="0"/>
              </a:rPr>
              <a:t>biological and chemical resources in the tabbed details</a:t>
            </a:r>
            <a:r>
              <a:rPr lang="en-US" baseline="0" dirty="0" smtClean="0">
                <a:latin typeface="Calibri" charset="0"/>
              </a:rPr>
              <a:t> </a:t>
            </a:r>
            <a:r>
              <a:rPr lang="en-US" dirty="0" smtClean="0">
                <a:latin typeface="Calibri" charset="0"/>
              </a:rPr>
              <a:t>panel</a:t>
            </a:r>
            <a:r>
              <a:rPr lang="en-US" dirty="0">
                <a:latin typeface="Calibri" charset="0"/>
              </a:rPr>
              <a:t>, using widgets provided by the external </a:t>
            </a:r>
            <a:r>
              <a:rPr lang="en-US" dirty="0" smtClean="0">
                <a:latin typeface="Calibri" charset="0"/>
              </a:rPr>
              <a:t>resources.</a:t>
            </a:r>
            <a:r>
              <a:rPr lang="en-US" baseline="0" dirty="0" smtClean="0">
                <a:latin typeface="Calibri" charset="0"/>
              </a:rPr>
              <a:t> </a:t>
            </a:r>
          </a:p>
          <a:p>
            <a:pPr algn="just"/>
            <a:r>
              <a:rPr lang="en-US" dirty="0" smtClean="0">
                <a:latin typeface="Calibri" charset="0"/>
              </a:rPr>
              <a:t>This </a:t>
            </a:r>
            <a:r>
              <a:rPr lang="en-US" dirty="0">
                <a:latin typeface="Calibri" charset="0"/>
              </a:rPr>
              <a:t>includes </a:t>
            </a:r>
            <a:r>
              <a:rPr lang="en-US" dirty="0" smtClean="0">
                <a:latin typeface="Calibri" charset="0"/>
              </a:rPr>
              <a:t>balanced chemical </a:t>
            </a:r>
            <a:r>
              <a:rPr lang="en-US" dirty="0">
                <a:latin typeface="Calibri" charset="0"/>
              </a:rPr>
              <a:t>reactions from Rhea. </a:t>
            </a:r>
            <a:r>
              <a:rPr lang="en-US" dirty="0" smtClean="0">
                <a:latin typeface="Calibri" charset="0"/>
              </a:rPr>
              <a:t>A set of completely balanced reactions, is important to accurate </a:t>
            </a:r>
            <a:r>
              <a:rPr lang="en-US" dirty="0" err="1" smtClean="0">
                <a:latin typeface="Calibri" charset="0"/>
              </a:rPr>
              <a:t>modelling</a:t>
            </a:r>
            <a:r>
              <a:rPr lang="en-US" dirty="0" smtClean="0">
                <a:latin typeface="Calibri" charset="0"/>
              </a:rPr>
              <a:t> of metabolic networks and calculating metabolite fluxes in biological systems.</a:t>
            </a:r>
            <a:endParaRPr lang="en-US" dirty="0">
              <a:latin typeface="Calibri" charset="0"/>
            </a:endParaRP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fld id="{B62AE4A5-1D92-AB47-BD08-5F91A0F44DCD}" type="slidenum">
              <a:rPr lang="en-US" sz="1200"/>
              <a:pPr eaLnBrk="1" hangingPunct="1"/>
              <a:t>9</a:t>
            </a:fld>
            <a:endParaRPr lang="en-US" sz="1200"/>
          </a:p>
        </p:txBody>
      </p:sp>
    </p:spTree>
    <p:extLst>
      <p:ext uri="{BB962C8B-B14F-4D97-AF65-F5344CB8AC3E}">
        <p14:creationId xmlns:p14="http://schemas.microsoft.com/office/powerpoint/2010/main" val="2059955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pic>
        <p:nvPicPr>
          <p:cNvPr id="6" name="Picture 5" descr="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 y="0"/>
            <a:ext cx="9167825" cy="6885025"/>
          </a:xfrm>
          <a:prstGeom prst="rect">
            <a:avLst/>
          </a:prstGeom>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dirty="0" smtClean="0"/>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dirty="0" smtClean="0"/>
              <a:t>Click to edit Master text styles</a:t>
            </a:r>
          </a:p>
        </p:txBody>
      </p:sp>
      <p:pic>
        <p:nvPicPr>
          <p:cNvPr id="18" name="Picture 17" descr="Reactom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31" y="93377"/>
            <a:ext cx="2084919" cy="799840"/>
          </a:xfrm>
          <a:prstGeom prst="rect">
            <a:avLst/>
          </a:prstGeom>
          <a:effectLst/>
        </p:spPr>
      </p:pic>
      <p:pic>
        <p:nvPicPr>
          <p:cNvPr id="25" name="Picture 24" descr="OICR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3631" y="200140"/>
            <a:ext cx="529078" cy="384784"/>
          </a:xfrm>
          <a:prstGeom prst="rect">
            <a:avLst/>
          </a:prstGeom>
        </p:spPr>
      </p:pic>
      <p:pic>
        <p:nvPicPr>
          <p:cNvPr id="26" name="Picture 25" descr="NYU_Langone_Medical_Cen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1397" y="183330"/>
            <a:ext cx="899689" cy="426883"/>
          </a:xfrm>
          <a:prstGeom prst="rect">
            <a:avLst/>
          </a:prstGeom>
        </p:spPr>
      </p:pic>
      <p:pic>
        <p:nvPicPr>
          <p:cNvPr id="5" name="Picture 4" descr="Ebi_official_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296173" y="267233"/>
            <a:ext cx="1018627" cy="314849"/>
          </a:xfrm>
          <a:prstGeom prst="rect">
            <a:avLst/>
          </a:prstGeom>
        </p:spPr>
      </p:pic>
    </p:spTree>
    <p:extLst>
      <p:ext uri="{BB962C8B-B14F-4D97-AF65-F5344CB8AC3E}">
        <p14:creationId xmlns:p14="http://schemas.microsoft.com/office/powerpoint/2010/main" val="758545261"/>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GB" dirty="0" smtClean="0"/>
              <a:t>Click to edit Master title style</a:t>
            </a:r>
            <a:endParaRPr lang="en-GB" dirty="0"/>
          </a:p>
        </p:txBody>
      </p:sp>
      <p:sp>
        <p:nvSpPr>
          <p:cNvPr id="3" name="Content Placeholder 2"/>
          <p:cNvSpPr>
            <a:spLocks noGrp="1"/>
          </p:cNvSpPr>
          <p:nvPr>
            <p:ph idx="1"/>
          </p:nvPr>
        </p:nvSpPr>
        <p:spPr>
          <a:xfrm>
            <a:off x="533400" y="1259420"/>
            <a:ext cx="8153400" cy="4667250"/>
          </a:xfrm>
        </p:spPr>
        <p:txBody>
          <a:bodyPr/>
          <a:lstStyle>
            <a:lvl2pPr>
              <a:buClr>
                <a:schemeClr val="accent1"/>
              </a:buClr>
              <a:defRPr/>
            </a:lvl2pPr>
            <a:lvl3pPr>
              <a:buClr>
                <a:schemeClr val="accent1"/>
              </a:buClr>
              <a:defRPr/>
            </a:lvl3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extLst>
      <p:ext uri="{BB962C8B-B14F-4D97-AF65-F5344CB8AC3E}">
        <p14:creationId xmlns:p14="http://schemas.microsoft.com/office/powerpoint/2010/main" val="32185756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
        <p:nvSpPr>
          <p:cNvPr id="3" name="Content Placeholder 2"/>
          <p:cNvSpPr>
            <a:spLocks noGrp="1"/>
          </p:cNvSpPr>
          <p:nvPr>
            <p:ph idx="1"/>
          </p:nvPr>
        </p:nvSpPr>
        <p:spPr>
          <a:xfrm>
            <a:off x="533400" y="1219200"/>
            <a:ext cx="38989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10"/>
          </p:nvPr>
        </p:nvSpPr>
        <p:spPr>
          <a:xfrm>
            <a:off x="4686300" y="1219200"/>
            <a:ext cx="40005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3493927178"/>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1419733709"/>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155626096"/>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533400" y="1219200"/>
            <a:ext cx="38989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10"/>
          </p:nvPr>
        </p:nvSpPr>
        <p:spPr>
          <a:xfrm>
            <a:off x="4686300" y="1219200"/>
            <a:ext cx="40005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4184140236"/>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PosterHead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4" y="6106582"/>
            <a:ext cx="9172800" cy="782074"/>
          </a:xfrm>
          <a:prstGeom prst="rect">
            <a:avLst/>
          </a:prstGeom>
        </p:spPr>
      </p:pic>
      <p:sp>
        <p:nvSpPr>
          <p:cNvPr id="1027" name="Rectangle 2"/>
          <p:cNvSpPr>
            <a:spLocks noGrp="1" noChangeArrowheads="1"/>
          </p:cNvSpPr>
          <p:nvPr>
            <p:ph type="title"/>
          </p:nvPr>
        </p:nvSpPr>
        <p:spPr bwMode="auto">
          <a:xfrm>
            <a:off x="533400" y="304800"/>
            <a:ext cx="8153399" cy="762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smtClean="0"/>
              <a:t>Click to edit Master title style</a:t>
            </a:r>
            <a:endParaRPr lang="de-DE" dirty="0"/>
          </a:p>
        </p:txBody>
      </p:sp>
      <p:sp>
        <p:nvSpPr>
          <p:cNvPr id="1028" name="Rectangle 3"/>
          <p:cNvSpPr>
            <a:spLocks noGrp="1" noChangeArrowheads="1"/>
          </p:cNvSpPr>
          <p:nvPr>
            <p:ph type="body" idx="1"/>
          </p:nvPr>
        </p:nvSpPr>
        <p:spPr bwMode="auto">
          <a:xfrm>
            <a:off x="533400" y="1322918"/>
            <a:ext cx="8153400" cy="46672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de-DE" dirty="0"/>
          </a:p>
        </p:txBody>
      </p:sp>
      <p:pic>
        <p:nvPicPr>
          <p:cNvPr id="1029" name="Picture 2" descr="EMBL_EBI_RGB_InversedUpdate.png"/>
          <p:cNvPicPr>
            <a:picLocks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672667" y="6374642"/>
            <a:ext cx="1114978" cy="345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OICR_Logo.png"/>
          <p:cNvPicPr>
            <a:picLocks noChangeAspect="1"/>
          </p:cNvPicPr>
          <p:nvPr userDrawn="1"/>
        </p:nvPicPr>
        <p:blipFill>
          <a:blip r:embed="rId7">
            <a:lum bright="70000" contrast="-70000"/>
            <a:extLst>
              <a:ext uri="{28A0092B-C50C-407E-A947-70E740481C1C}">
                <a14:useLocalDpi xmlns:a14="http://schemas.microsoft.com/office/drawing/2010/main" val="0"/>
              </a:ext>
            </a:extLst>
          </a:blip>
          <a:stretch>
            <a:fillRect/>
          </a:stretch>
        </p:blipFill>
        <p:spPr>
          <a:xfrm>
            <a:off x="6956973" y="6236229"/>
            <a:ext cx="753070" cy="547687"/>
          </a:xfrm>
          <a:prstGeom prst="rect">
            <a:avLst/>
          </a:prstGeom>
        </p:spPr>
      </p:pic>
      <p:pic>
        <p:nvPicPr>
          <p:cNvPr id="22" name="Picture 21" descr="NYU_Langone_Medical_Center.png"/>
          <p:cNvPicPr>
            <a:picLocks noChangeAspect="1"/>
          </p:cNvPicPr>
          <p:nvPr userDrawn="1"/>
        </p:nvPicPr>
        <p:blipFill>
          <a:blip r:embed="rId8">
            <a:lum bright="70000" contrast="-70000"/>
            <a:extLst>
              <a:ext uri="{28A0092B-C50C-407E-A947-70E740481C1C}">
                <a14:useLocalDpi xmlns:a14="http://schemas.microsoft.com/office/drawing/2010/main" val="0"/>
              </a:ext>
            </a:extLst>
          </a:blip>
          <a:stretch>
            <a:fillRect/>
          </a:stretch>
        </p:blipFill>
        <p:spPr>
          <a:xfrm>
            <a:off x="7810509" y="6191247"/>
            <a:ext cx="1280583" cy="607609"/>
          </a:xfrm>
          <a:prstGeom prst="rect">
            <a:avLst/>
          </a:prstGeom>
        </p:spPr>
      </p:pic>
      <p:pic>
        <p:nvPicPr>
          <p:cNvPr id="27" name="Picture 26" descr="ReactomeLogo.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5250" y="6191246"/>
            <a:ext cx="1544891" cy="59266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56" r:id="rId2"/>
    <p:sldLayoutId id="2147483757" r:id="rId3"/>
  </p:sldLayoutIdLst>
  <p:transition>
    <p:cut/>
  </p:transition>
  <p:timing>
    <p:tnLst>
      <p:par>
        <p:cTn id="1" dur="indefinite" restart="never" nodeType="tmRoot"/>
      </p:par>
    </p:tnLst>
  </p:timing>
  <p:hf hdr="0" ftr="0"/>
  <p:txStyles>
    <p:titleStyle>
      <a:lvl1pPr algn="l" defTabSz="952500" rtl="0" eaLnBrk="1" fontAlgn="base" hangingPunct="1">
        <a:spcBef>
          <a:spcPct val="0"/>
        </a:spcBef>
        <a:spcAft>
          <a:spcPct val="0"/>
        </a:spcAft>
        <a:defRPr sz="3200">
          <a:solidFill>
            <a:schemeClr val="bg1"/>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p:titleStyle>
    <p:bodyStyle>
      <a:lvl1pPr marL="354013" indent="-354013" algn="l" defTabSz="952500" rtl="0" eaLnBrk="1" fontAlgn="base" hangingPunct="1">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1" fontAlgn="base" hangingPunct="1">
        <a:spcBef>
          <a:spcPct val="20000"/>
        </a:spcBef>
        <a:spcAft>
          <a:spcPts val="575"/>
        </a:spcAft>
        <a:buClr>
          <a:srgbClr val="FF8C9A"/>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1" fontAlgn="base" hangingPunct="1">
        <a:spcBef>
          <a:spcPct val="20000"/>
        </a:spcBef>
        <a:spcAft>
          <a:spcPts val="575"/>
        </a:spcAft>
        <a:buClr>
          <a:srgbClr val="FF8C9A"/>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1" fontAlgn="base" hangingPunct="1">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33400" y="304800"/>
            <a:ext cx="8153400" cy="762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t>Click to edit Master title style</a:t>
            </a:r>
          </a:p>
        </p:txBody>
      </p:sp>
      <p:sp>
        <p:nvSpPr>
          <p:cNvPr id="7171" name="Rectangle 3"/>
          <p:cNvSpPr>
            <a:spLocks noGrp="1" noChangeArrowheads="1"/>
          </p:cNvSpPr>
          <p:nvPr>
            <p:ph type="body" idx="1"/>
          </p:nvPr>
        </p:nvSpPr>
        <p:spPr bwMode="auto">
          <a:xfrm>
            <a:off x="533400" y="1219200"/>
            <a:ext cx="8153400" cy="435133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ransition>
    <p:cut/>
  </p:transition>
  <p:timing>
    <p:tnLst>
      <p:par>
        <p:cTn id="1" dur="indefinite" restart="never" nodeType="tmRoot"/>
      </p:par>
    </p:tnLst>
  </p:timing>
  <p:hf hdr="0" ftr="0"/>
  <p:txStyles>
    <p:titleStyle>
      <a:lvl1pPr algn="l" defTabSz="952500"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fontAlgn="base">
        <a:spcBef>
          <a:spcPct val="0"/>
        </a:spcBef>
        <a:spcAft>
          <a:spcPct val="0"/>
        </a:spcAft>
        <a:defRPr sz="3300">
          <a:solidFill>
            <a:schemeClr val="accent1"/>
          </a:solidFill>
          <a:latin typeface="Arial" charset="0"/>
        </a:defRPr>
      </a:lvl6pPr>
      <a:lvl7pPr marL="441176" algn="l" defTabSz="955894" rtl="0" fontAlgn="base">
        <a:spcBef>
          <a:spcPct val="0"/>
        </a:spcBef>
        <a:spcAft>
          <a:spcPct val="0"/>
        </a:spcAft>
        <a:defRPr sz="3300">
          <a:solidFill>
            <a:schemeClr val="accent1"/>
          </a:solidFill>
          <a:latin typeface="Arial" charset="0"/>
        </a:defRPr>
      </a:lvl7pPr>
      <a:lvl8pPr marL="661770" algn="l" defTabSz="955894" rtl="0" fontAlgn="base">
        <a:spcBef>
          <a:spcPct val="0"/>
        </a:spcBef>
        <a:spcAft>
          <a:spcPct val="0"/>
        </a:spcAft>
        <a:defRPr sz="3300">
          <a:solidFill>
            <a:schemeClr val="accent1"/>
          </a:solidFill>
          <a:latin typeface="Arial" charset="0"/>
        </a:defRPr>
      </a:lvl8pPr>
      <a:lvl9pPr marL="882370" algn="l" defTabSz="955894" rtl="0" fontAlgn="base">
        <a:spcBef>
          <a:spcPct val="0"/>
        </a:spcBef>
        <a:spcAft>
          <a:spcPct val="0"/>
        </a:spcAft>
        <a:defRPr sz="3300">
          <a:solidFill>
            <a:schemeClr val="accent1"/>
          </a:solidFill>
          <a:latin typeface="Arial" charset="0"/>
        </a:defRPr>
      </a:lvl9pPr>
    </p:titleStyle>
    <p:body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solidFill>
          <a:latin typeface="HelveticaNeueLT Pro 45 Lt"/>
          <a:ea typeface="ＭＳ Ｐゴシック" charset="0"/>
          <a:cs typeface="HelveticaNeueLT Pro 45 Lt"/>
        </a:defRPr>
      </a:lvl5pPr>
      <a:lvl6pPr marL="2371346"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fontAlgn="base">
        <a:spcBef>
          <a:spcPct val="20000"/>
        </a:spcBef>
        <a:spcAft>
          <a:spcPct val="0"/>
        </a:spcAft>
        <a:buClr>
          <a:schemeClr val="accent1"/>
        </a:buClr>
        <a:buFont typeface="Times" pitchFamily="48" charset="0"/>
        <a:buChar char="•"/>
        <a:defRPr sz="2100">
          <a:solidFill>
            <a:schemeClr val="tx1"/>
          </a:solidFill>
          <a:latin typeface="+mn-lt"/>
        </a:defRPr>
      </a:lvl9pPr>
    </p:bodyStyle>
    <p:otherStyle>
      <a:defPPr>
        <a:defRPr lang="en-US"/>
      </a:defPPr>
      <a:lvl1pPr marL="0" algn="l" defTabSz="441176" rtl="0" eaLnBrk="1" latinLnBrk="0" hangingPunct="1">
        <a:defRPr sz="800" kern="1200">
          <a:solidFill>
            <a:schemeClr val="tx1"/>
          </a:solidFill>
          <a:latin typeface="+mn-lt"/>
          <a:ea typeface="+mn-ea"/>
          <a:cs typeface="+mn-cs"/>
        </a:defRPr>
      </a:lvl1pPr>
      <a:lvl2pPr marL="220599" algn="l" defTabSz="441176" rtl="0" eaLnBrk="1" latinLnBrk="0" hangingPunct="1">
        <a:defRPr sz="800" kern="1200">
          <a:solidFill>
            <a:schemeClr val="tx1"/>
          </a:solidFill>
          <a:latin typeface="+mn-lt"/>
          <a:ea typeface="+mn-ea"/>
          <a:cs typeface="+mn-cs"/>
        </a:defRPr>
      </a:lvl2pPr>
      <a:lvl3pPr marL="441176" algn="l" defTabSz="441176" rtl="0" eaLnBrk="1" latinLnBrk="0" hangingPunct="1">
        <a:defRPr sz="800" kern="1200">
          <a:solidFill>
            <a:schemeClr val="tx1"/>
          </a:solidFill>
          <a:latin typeface="+mn-lt"/>
          <a:ea typeface="+mn-ea"/>
          <a:cs typeface="+mn-cs"/>
        </a:defRPr>
      </a:lvl3pPr>
      <a:lvl4pPr marL="661770" algn="l" defTabSz="441176" rtl="0" eaLnBrk="1" latinLnBrk="0" hangingPunct="1">
        <a:defRPr sz="800" kern="1200">
          <a:solidFill>
            <a:schemeClr val="tx1"/>
          </a:solidFill>
          <a:latin typeface="+mn-lt"/>
          <a:ea typeface="+mn-ea"/>
          <a:cs typeface="+mn-cs"/>
        </a:defRPr>
      </a:lvl4pPr>
      <a:lvl5pPr marL="882370" algn="l" defTabSz="441176" rtl="0" eaLnBrk="1" latinLnBrk="0" hangingPunct="1">
        <a:defRPr sz="800" kern="1200">
          <a:solidFill>
            <a:schemeClr val="tx1"/>
          </a:solidFill>
          <a:latin typeface="+mn-lt"/>
          <a:ea typeface="+mn-ea"/>
          <a:cs typeface="+mn-cs"/>
        </a:defRPr>
      </a:lvl5pPr>
      <a:lvl6pPr marL="1102943" algn="l" defTabSz="441176" rtl="0" eaLnBrk="1" latinLnBrk="0" hangingPunct="1">
        <a:defRPr sz="800" kern="1200">
          <a:solidFill>
            <a:schemeClr val="tx1"/>
          </a:solidFill>
          <a:latin typeface="+mn-lt"/>
          <a:ea typeface="+mn-ea"/>
          <a:cs typeface="+mn-cs"/>
        </a:defRPr>
      </a:lvl6pPr>
      <a:lvl7pPr marL="1323541" algn="l" defTabSz="441176" rtl="0" eaLnBrk="1" latinLnBrk="0" hangingPunct="1">
        <a:defRPr sz="800" kern="1200">
          <a:solidFill>
            <a:schemeClr val="tx1"/>
          </a:solidFill>
          <a:latin typeface="+mn-lt"/>
          <a:ea typeface="+mn-ea"/>
          <a:cs typeface="+mn-cs"/>
        </a:defRPr>
      </a:lvl7pPr>
      <a:lvl8pPr marL="1544140" algn="l" defTabSz="441176" rtl="0" eaLnBrk="1" latinLnBrk="0" hangingPunct="1">
        <a:defRPr sz="800" kern="1200">
          <a:solidFill>
            <a:schemeClr val="tx1"/>
          </a:solidFill>
          <a:latin typeface="+mn-lt"/>
          <a:ea typeface="+mn-ea"/>
          <a:cs typeface="+mn-cs"/>
        </a:defRPr>
      </a:lvl8pPr>
      <a:lvl9pPr marL="1764733" algn="l" defTabSz="441176"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8.png"/><Relationship Id="rId5" Type="http://schemas.openxmlformats.org/officeDocument/2006/relationships/oleObject" Target="../embeddings/oleObject1.bin"/><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hyperlink" Target="http://genomebiology.com/content/11/5/R53" TargetMode="Externa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file://localhost/%3F%3F%3F" TargetMode="External"/><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jpe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journals.plos.org/plosbiology/article?id=info:doi/10.1371/journal.pbio.1002195" TargetMode="External"/><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693983" y="1247049"/>
            <a:ext cx="7772400" cy="2622201"/>
          </a:xfrm>
        </p:spPr>
        <p:txBody>
          <a:bodyPr/>
          <a:lstStyle/>
          <a:p>
            <a:pPr algn="ctr">
              <a:defRPr/>
            </a:pPr>
            <a:r>
              <a:rPr lang="en-US" sz="4000" b="1" dirty="0">
                <a:latin typeface="Gill Sans" charset="0"/>
                <a:ea typeface="Gill Sans" charset="0"/>
                <a:cs typeface="Gill Sans" charset="0"/>
              </a:rPr>
              <a:t>Reactome </a:t>
            </a:r>
            <a:r>
              <a:rPr lang="en-US" sz="4000" b="1" dirty="0" smtClean="0">
                <a:latin typeface="Gill Sans" charset="0"/>
                <a:ea typeface="Gill Sans" charset="0"/>
                <a:cs typeface="Gill Sans" charset="0"/>
              </a:rPr>
              <a:t/>
            </a:r>
            <a:br>
              <a:rPr lang="en-US" sz="4000" b="1" dirty="0" smtClean="0">
                <a:latin typeface="Gill Sans" charset="0"/>
                <a:ea typeface="Gill Sans" charset="0"/>
                <a:cs typeface="Gill Sans" charset="0"/>
              </a:rPr>
            </a:br>
            <a:r>
              <a:rPr lang="en-US" sz="4000" b="1" dirty="0" smtClean="0">
                <a:latin typeface="Gill Sans" charset="0"/>
                <a:ea typeface="Gill Sans" charset="0"/>
                <a:cs typeface="Gill Sans" charset="0"/>
              </a:rPr>
              <a:t>pathway </a:t>
            </a:r>
            <a:br>
              <a:rPr lang="en-US" sz="4000" b="1" dirty="0" smtClean="0">
                <a:latin typeface="Gill Sans" charset="0"/>
                <a:ea typeface="Gill Sans" charset="0"/>
                <a:cs typeface="Gill Sans" charset="0"/>
              </a:rPr>
            </a:br>
            <a:r>
              <a:rPr lang="en-US" sz="4000" b="1" dirty="0" smtClean="0">
                <a:latin typeface="Gill Sans" charset="0"/>
                <a:ea typeface="Gill Sans" charset="0"/>
                <a:cs typeface="Gill Sans" charset="0"/>
              </a:rPr>
              <a:t>knowledgebase</a:t>
            </a:r>
            <a:br>
              <a:rPr lang="en-US" sz="4000" b="1" dirty="0" smtClean="0">
                <a:latin typeface="Gill Sans" charset="0"/>
                <a:ea typeface="Gill Sans" charset="0"/>
                <a:cs typeface="Gill Sans" charset="0"/>
              </a:rPr>
            </a:br>
            <a:r>
              <a:rPr lang="en-US" sz="4000" b="1" dirty="0" smtClean="0">
                <a:latin typeface="Gill Sans" charset="0"/>
                <a:ea typeface="Gill Sans" charset="0"/>
                <a:cs typeface="Gill Sans" charset="0"/>
              </a:rPr>
              <a:t/>
            </a:r>
            <a:br>
              <a:rPr lang="en-US" sz="4000" b="1" dirty="0" smtClean="0">
                <a:latin typeface="Gill Sans" charset="0"/>
                <a:ea typeface="Gill Sans" charset="0"/>
                <a:cs typeface="Gill Sans" charset="0"/>
              </a:rPr>
            </a:br>
            <a:r>
              <a:rPr lang="en-US" sz="2800" dirty="0" smtClean="0">
                <a:latin typeface="Gill Sans" charset="0"/>
                <a:ea typeface="Gill Sans" charset="0"/>
                <a:cs typeface="Gill Sans" charset="0"/>
              </a:rPr>
              <a:t>Connecting </a:t>
            </a:r>
            <a:r>
              <a:rPr lang="en-US" sz="2800" dirty="0">
                <a:latin typeface="Gill Sans" charset="0"/>
                <a:ea typeface="Gill Sans" charset="0"/>
                <a:cs typeface="Gill Sans" charset="0"/>
              </a:rPr>
              <a:t>pathways, networks, and </a:t>
            </a:r>
            <a:r>
              <a:rPr lang="en-US" sz="2800" dirty="0" smtClean="0">
                <a:latin typeface="Gill Sans" charset="0"/>
                <a:ea typeface="Gill Sans" charset="0"/>
                <a:cs typeface="Gill Sans" charset="0"/>
              </a:rPr>
              <a:t>disease</a:t>
            </a:r>
            <a:endParaRPr lang="en-US" sz="2800" dirty="0">
              <a:latin typeface="Gill Sans" charset="0"/>
              <a:ea typeface="Gill Sans" charset="0"/>
              <a:cs typeface="Gill Sans" charset="0"/>
            </a:endParaRPr>
          </a:p>
        </p:txBody>
      </p:sp>
      <p:sp>
        <p:nvSpPr>
          <p:cNvPr id="9219" name="Text Placeholder 6"/>
          <p:cNvSpPr>
            <a:spLocks noGrp="1"/>
          </p:cNvSpPr>
          <p:nvPr>
            <p:ph type="body" sz="quarter" idx="10"/>
          </p:nvPr>
        </p:nvSpPr>
        <p:spPr>
          <a:xfrm>
            <a:off x="338823" y="4478630"/>
            <a:ext cx="5587843" cy="2152427"/>
          </a:xfrm>
        </p:spPr>
        <p:txBody>
          <a:bodyPr anchor="t">
            <a:normAutofit/>
          </a:bodyPr>
          <a:lstStyle/>
          <a:p>
            <a:pPr>
              <a:lnSpc>
                <a:spcPct val="120000"/>
              </a:lnSpc>
            </a:pPr>
            <a:r>
              <a:rPr lang="en-US" b="1" dirty="0" smtClean="0">
                <a:latin typeface="Gill Sans" charset="0"/>
                <a:ea typeface="Gill Sans" charset="0"/>
                <a:cs typeface="Gill Sans" charset="0"/>
              </a:rPr>
              <a:t>Robin Haw, PhD	</a:t>
            </a:r>
            <a:r>
              <a:rPr lang="en-US" dirty="0" smtClean="0">
                <a:latin typeface="Gill Sans" charset="0"/>
                <a:ea typeface="Gill Sans" charset="0"/>
                <a:cs typeface="Gill Sans" charset="0"/>
              </a:rPr>
              <a:t/>
            </a:r>
            <a:br>
              <a:rPr lang="en-US" dirty="0" smtClean="0">
                <a:latin typeface="Gill Sans" charset="0"/>
                <a:ea typeface="Gill Sans" charset="0"/>
                <a:cs typeface="Gill Sans" charset="0"/>
              </a:rPr>
            </a:br>
            <a:r>
              <a:rPr lang="en-US" sz="1700" b="1" dirty="0" smtClean="0">
                <a:latin typeface="Gill Sans" charset="0"/>
                <a:ea typeface="Gill Sans" charset="0"/>
                <a:cs typeface="Gill Sans" charset="0"/>
              </a:rPr>
              <a:t>Project Manager and Outreach Coordinator</a:t>
            </a:r>
          </a:p>
          <a:p>
            <a:pPr>
              <a:lnSpc>
                <a:spcPct val="120000"/>
              </a:lnSpc>
            </a:pPr>
            <a:r>
              <a:rPr lang="en-US" sz="1200" dirty="0" smtClean="0">
                <a:latin typeface="Gill Sans" charset="0"/>
                <a:ea typeface="Gill Sans" charset="0"/>
                <a:cs typeface="Gill Sans" charset="0"/>
              </a:rPr>
              <a:t>Ontario Institute for Cancer Research</a:t>
            </a:r>
            <a:br>
              <a:rPr lang="en-US" sz="1200" dirty="0" smtClean="0">
                <a:latin typeface="Gill Sans" charset="0"/>
                <a:ea typeface="Gill Sans" charset="0"/>
                <a:cs typeface="Gill Sans" charset="0"/>
              </a:rPr>
            </a:br>
            <a:r>
              <a:rPr lang="en-US" sz="1200" dirty="0" err="1" smtClean="0">
                <a:latin typeface="Gill Sans" charset="0"/>
                <a:ea typeface="Gill Sans" charset="0"/>
                <a:cs typeface="Gill Sans" charset="0"/>
              </a:rPr>
              <a:t>robin.haw@oicr.on.ca</a:t>
            </a:r>
            <a:r>
              <a:rPr lang="en-US" sz="1400" dirty="0" smtClean="0">
                <a:latin typeface="Gill Sans" charset="0"/>
                <a:ea typeface="Gill Sans" charset="0"/>
                <a:cs typeface="Gill Sans" charset="0"/>
              </a:rPr>
              <a:t/>
            </a:r>
            <a:br>
              <a:rPr lang="en-US" sz="1400" dirty="0" smtClean="0">
                <a:latin typeface="Gill Sans" charset="0"/>
                <a:ea typeface="Gill Sans" charset="0"/>
                <a:cs typeface="Gill Sans" charset="0"/>
              </a:rPr>
            </a:br>
            <a:r>
              <a:rPr lang="en-US" sz="1400" dirty="0" smtClean="0">
                <a:latin typeface="Gill Sans" charset="0"/>
                <a:ea typeface="Gill Sans" charset="0"/>
                <a:cs typeface="Gill Sans" charset="0"/>
              </a:rPr>
              <a:t/>
            </a:r>
            <a:br>
              <a:rPr lang="en-US" sz="1400" dirty="0" smtClean="0">
                <a:latin typeface="Gill Sans" charset="0"/>
                <a:ea typeface="Gill Sans" charset="0"/>
                <a:cs typeface="Gill Sans" charset="0"/>
              </a:rPr>
            </a:br>
            <a:r>
              <a:rPr lang="en-US" sz="1400" dirty="0" smtClean="0">
                <a:latin typeface="Gill Sans" charset="0"/>
                <a:ea typeface="Gill Sans" charset="0"/>
                <a:cs typeface="Gill Sans" charset="0"/>
              </a:rPr>
              <a:t>San Diego. March 15, 2016</a:t>
            </a:r>
            <a:endParaRPr lang="en-US" sz="1400" dirty="0">
              <a:latin typeface="Gill Sans" charset="0"/>
              <a:ea typeface="Gill Sans" charset="0"/>
              <a:cs typeface="Gill Sans" charset="0"/>
            </a:endParaRPr>
          </a:p>
        </p:txBody>
      </p:sp>
    </p:spTree>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1"/>
          <p:cNvSpPr>
            <a:spLocks noGrp="1"/>
          </p:cNvSpPr>
          <p:nvPr>
            <p:ph type="title"/>
          </p:nvPr>
        </p:nvSpPr>
        <p:spPr>
          <a:xfrm>
            <a:off x="228600" y="152400"/>
            <a:ext cx="9144000" cy="533400"/>
          </a:xfrm>
        </p:spPr>
        <p:txBody>
          <a:bodyPr/>
          <a:lstStyle/>
          <a:p>
            <a:r>
              <a:rPr lang="en-US" sz="2800" b="1" dirty="0" smtClean="0">
                <a:latin typeface="Gill Sans" charset="0"/>
                <a:cs typeface="Gill Sans" charset="0"/>
              </a:rPr>
              <a:t>Protein and Chemical Structures</a:t>
            </a:r>
            <a:endParaRPr lang="en-US" sz="2800" b="1" dirty="0">
              <a:latin typeface="Gill Sans" charset="0"/>
              <a:cs typeface="Gill Sans"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2100" y="609600"/>
            <a:ext cx="8558784" cy="5412809"/>
          </a:xfrm>
          <a:prstGeom prst="rect">
            <a:avLst/>
          </a:prstGeom>
          <a:ln>
            <a:solidFill>
              <a:srgbClr val="000000"/>
            </a:solidFill>
          </a:ln>
        </p:spPr>
      </p:pic>
      <p:cxnSp>
        <p:nvCxnSpPr>
          <p:cNvPr id="8" name="Straight Arrow Connector 7"/>
          <p:cNvCxnSpPr>
            <a:cxnSpLocks noChangeShapeType="1"/>
          </p:cNvCxnSpPr>
          <p:nvPr/>
        </p:nvCxnSpPr>
        <p:spPr bwMode="auto">
          <a:xfrm flipH="1">
            <a:off x="4483100" y="2387600"/>
            <a:ext cx="1612900" cy="2209800"/>
          </a:xfrm>
          <a:prstGeom prst="straightConnector1">
            <a:avLst/>
          </a:prstGeom>
          <a:noFill/>
          <a:ln w="28575">
            <a:solidFill>
              <a:srgbClr val="000000"/>
            </a:solidFill>
            <a:prstDash val="sysDash"/>
            <a:round/>
            <a:headEnd type="arrow" w="med" len="me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5518890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Box 2"/>
          <p:cNvSpPr txBox="1"/>
          <p:nvPr/>
        </p:nvSpPr>
        <p:spPr>
          <a:xfrm>
            <a:off x="3632200" y="584200"/>
            <a:ext cx="184666" cy="369332"/>
          </a:xfrm>
          <a:prstGeom prst="rect">
            <a:avLst/>
          </a:prstGeom>
          <a:noFill/>
        </p:spPr>
        <p:txBody>
          <a:bodyPr wrap="none" rtlCol="0">
            <a:spAutoFit/>
          </a:bodyPr>
          <a:lstStyle/>
          <a:p>
            <a:endParaRPr lang="en-US" dirty="0"/>
          </a:p>
        </p:txBody>
      </p:sp>
      <p:sp>
        <p:nvSpPr>
          <p:cNvPr id="6" name="Title 1"/>
          <p:cNvSpPr>
            <a:spLocks noGrp="1"/>
          </p:cNvSpPr>
          <p:nvPr>
            <p:ph type="title"/>
          </p:nvPr>
        </p:nvSpPr>
        <p:spPr>
          <a:xfrm>
            <a:off x="228600" y="152400"/>
            <a:ext cx="9144000" cy="533400"/>
          </a:xfrm>
        </p:spPr>
        <p:txBody>
          <a:bodyPr/>
          <a:lstStyle/>
          <a:p>
            <a:r>
              <a:rPr lang="en-US" sz="2800" b="1" dirty="0" smtClean="0">
                <a:latin typeface="Gill Sans" charset="0"/>
                <a:cs typeface="Gill Sans" charset="0"/>
              </a:rPr>
              <a:t>PSICQUIC Interaction Overlay</a:t>
            </a:r>
            <a:endParaRPr lang="en-US" sz="2800" b="1" dirty="0">
              <a:latin typeface="Gill Sans" charset="0"/>
              <a:cs typeface="Gill Sans"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31800" y="596900"/>
            <a:ext cx="8558784" cy="5461780"/>
          </a:xfrm>
          <a:prstGeom prst="rect">
            <a:avLst/>
          </a:prstGeom>
          <a:ln>
            <a:solidFill>
              <a:srgbClr val="000000"/>
            </a:solidFill>
          </a:ln>
        </p:spPr>
      </p:pic>
    </p:spTree>
    <p:extLst>
      <p:ext uri="{BB962C8B-B14F-4D97-AF65-F5344CB8AC3E}">
        <p14:creationId xmlns:p14="http://schemas.microsoft.com/office/powerpoint/2010/main" val="13729324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9400" y="596900"/>
            <a:ext cx="8558784" cy="5438209"/>
          </a:xfrm>
          <a:prstGeom prst="rect">
            <a:avLst/>
          </a:prstGeom>
          <a:ln>
            <a:solidFill>
              <a:srgbClr val="000000"/>
            </a:solidFill>
          </a:ln>
        </p:spPr>
      </p:pic>
      <p:cxnSp>
        <p:nvCxnSpPr>
          <p:cNvPr id="6" name="Straight Arrow Connector 4"/>
          <p:cNvCxnSpPr>
            <a:cxnSpLocks noChangeShapeType="1"/>
          </p:cNvCxnSpPr>
          <p:nvPr/>
        </p:nvCxnSpPr>
        <p:spPr bwMode="auto">
          <a:xfrm flipH="1">
            <a:off x="3873500" y="2743200"/>
            <a:ext cx="1219200" cy="2286000"/>
          </a:xfrm>
          <a:prstGeom prst="straightConnector1">
            <a:avLst/>
          </a:prstGeom>
          <a:noFill/>
          <a:ln w="28575">
            <a:solidFill>
              <a:srgbClr val="000000"/>
            </a:solidFill>
            <a:prstDash val="sysDash"/>
            <a:round/>
            <a:headEnd type="arrow" w="med" len="med"/>
            <a:tailEnd type="arrow" w="med" len="med"/>
          </a:ln>
          <a:extLst>
            <a:ext uri="{909E8E84-426E-40dd-AFC4-6F175D3DCCD1}">
              <a14:hiddenFill xmlns="" xmlns:a14="http://schemas.microsoft.com/office/drawing/2010/main">
                <a:noFill/>
              </a14:hiddenFill>
            </a:ext>
          </a:extLst>
        </p:spPr>
      </p:cxnSp>
      <p:sp>
        <p:nvSpPr>
          <p:cNvPr id="8" name="Rectangle 2"/>
          <p:cNvSpPr>
            <a:spLocks noGrp="1" noChangeArrowheads="1"/>
          </p:cNvSpPr>
          <p:nvPr>
            <p:ph type="title"/>
          </p:nvPr>
        </p:nvSpPr>
        <p:spPr>
          <a:xfrm>
            <a:off x="228600" y="152400"/>
            <a:ext cx="8610600" cy="533400"/>
          </a:xfrm>
        </p:spPr>
        <p:txBody>
          <a:bodyPr/>
          <a:lstStyle/>
          <a:p>
            <a:pPr eaLnBrk="1" hangingPunct="1"/>
            <a:r>
              <a:rPr lang="en-GB" sz="2800" b="1" dirty="0" smtClean="0">
                <a:latin typeface="Gill Sans" charset="0"/>
                <a:cs typeface="Gill Sans" charset="0"/>
              </a:rPr>
              <a:t>Expression Data from Gene Expression Atlas</a:t>
            </a:r>
            <a:endParaRPr lang="en-GB" sz="2800" b="1" dirty="0">
              <a:latin typeface="Gill Sans" charset="0"/>
              <a:cs typeface="Gill Sans" charset="0"/>
            </a:endParaRPr>
          </a:p>
        </p:txBody>
      </p:sp>
    </p:spTree>
    <p:extLst>
      <p:ext uri="{BB962C8B-B14F-4D97-AF65-F5344CB8AC3E}">
        <p14:creationId xmlns:p14="http://schemas.microsoft.com/office/powerpoint/2010/main" val="255555806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26"/>
          <p:cNvSpPr>
            <a:spLocks noGrp="1" noChangeArrowheads="1"/>
          </p:cNvSpPr>
          <p:nvPr>
            <p:ph type="title"/>
          </p:nvPr>
        </p:nvSpPr>
        <p:spPr>
          <a:xfrm>
            <a:off x="228600" y="152400"/>
            <a:ext cx="7696200" cy="533400"/>
          </a:xfrm>
        </p:spPr>
        <p:txBody>
          <a:bodyPr/>
          <a:lstStyle/>
          <a:p>
            <a:pPr eaLnBrk="1" hangingPunct="1"/>
            <a:r>
              <a:rPr lang="en-US" sz="2400" b="1" dirty="0">
                <a:latin typeface="Gill Sans" charset="0"/>
                <a:cs typeface="Gill Sans" charset="0"/>
              </a:rPr>
              <a:t>Pathway Diagrams support </a:t>
            </a:r>
            <a:r>
              <a:rPr lang="en-US" sz="2400" b="1" dirty="0" err="1">
                <a:latin typeface="Gill Sans" charset="0"/>
                <a:cs typeface="Gill Sans" charset="0"/>
              </a:rPr>
              <a:t>Reactome</a:t>
            </a:r>
            <a:r>
              <a:rPr lang="en-US" sz="2400" b="1" dirty="0">
                <a:latin typeface="Gill Sans" charset="0"/>
                <a:cs typeface="Gill Sans" charset="0"/>
              </a:rPr>
              <a:t> Tools</a:t>
            </a:r>
            <a:endParaRPr lang="en-GB" sz="2400" b="1" dirty="0">
              <a:latin typeface="Gill Sans" charset="0"/>
              <a:cs typeface="Gill Sans" charset="0"/>
            </a:endParaRPr>
          </a:p>
        </p:txBody>
      </p:sp>
      <p:sp>
        <p:nvSpPr>
          <p:cNvPr id="63490" name="Rectangle 1027"/>
          <p:cNvSpPr>
            <a:spLocks noGrp="1" noChangeArrowheads="1"/>
          </p:cNvSpPr>
          <p:nvPr>
            <p:ph type="body" idx="1"/>
          </p:nvPr>
        </p:nvSpPr>
        <p:spPr>
          <a:xfrm>
            <a:off x="228600" y="685800"/>
            <a:ext cx="8737600" cy="6051176"/>
          </a:xfrm>
        </p:spPr>
        <p:txBody>
          <a:bodyPr/>
          <a:lstStyle/>
          <a:p>
            <a:pPr eaLnBrk="1" hangingPunct="1">
              <a:buClr>
                <a:srgbClr val="38793A"/>
              </a:buClr>
            </a:pPr>
            <a:r>
              <a:rPr lang="en-GB" sz="2400" dirty="0" smtClean="0">
                <a:latin typeface="Gill Sans" charset="0"/>
                <a:cs typeface="Gill Sans" charset="0"/>
              </a:rPr>
              <a:t>Pathway </a:t>
            </a:r>
            <a:r>
              <a:rPr lang="en-GB" sz="2400" dirty="0">
                <a:latin typeface="Gill Sans" charset="0"/>
                <a:cs typeface="Gill Sans" charset="0"/>
              </a:rPr>
              <a:t>Mapping and Enrichment Analysis</a:t>
            </a:r>
          </a:p>
          <a:p>
            <a:pPr lvl="1" eaLnBrk="1" hangingPunct="1">
              <a:buClr>
                <a:srgbClr val="38793A"/>
              </a:buClr>
            </a:pPr>
            <a:r>
              <a:rPr lang="en-GB" sz="2000" dirty="0">
                <a:latin typeface="Gill Sans" charset="0"/>
                <a:ea typeface="ＭＳ Ｐゴシック" charset="0"/>
              </a:rPr>
              <a:t>What pathways are represented in my dataset?</a:t>
            </a:r>
          </a:p>
          <a:p>
            <a:pPr lvl="1" eaLnBrk="1" hangingPunct="1">
              <a:buClr>
                <a:srgbClr val="38793A"/>
              </a:buClr>
            </a:pPr>
            <a:r>
              <a:rPr lang="en-GB" sz="2000" dirty="0">
                <a:latin typeface="Gill Sans" charset="0"/>
                <a:ea typeface="ＭＳ Ｐゴシック" charset="0"/>
              </a:rPr>
              <a:t>Is my dataset enriched with proteins from a pathway?</a:t>
            </a:r>
          </a:p>
          <a:p>
            <a:pPr eaLnBrk="1" hangingPunct="1">
              <a:buClr>
                <a:srgbClr val="38793A"/>
              </a:buClr>
            </a:pPr>
            <a:r>
              <a:rPr lang="en-GB" sz="2400" dirty="0">
                <a:latin typeface="Gill Sans" charset="0"/>
                <a:cs typeface="Gill Sans" charset="0"/>
              </a:rPr>
              <a:t>Expression Overlay onto Pathways</a:t>
            </a:r>
          </a:p>
          <a:p>
            <a:pPr lvl="1" eaLnBrk="1" hangingPunct="1">
              <a:buClr>
                <a:srgbClr val="38793A"/>
              </a:buClr>
            </a:pPr>
            <a:r>
              <a:rPr lang="en-GB" sz="2000" dirty="0">
                <a:latin typeface="Gill Sans" charset="0"/>
                <a:ea typeface="ＭＳ Ｐゴシック" charset="0"/>
                <a:cs typeface="ＭＳ Ｐゴシック" charset="0"/>
              </a:rPr>
              <a:t>Which pathways are expressed in my dataset?</a:t>
            </a:r>
          </a:p>
          <a:p>
            <a:pPr eaLnBrk="1" hangingPunct="1">
              <a:buClr>
                <a:srgbClr val="38793A"/>
              </a:buClr>
            </a:pPr>
            <a:r>
              <a:rPr lang="en-GB" sz="2400" dirty="0">
                <a:latin typeface="Gill Sans" charset="0"/>
                <a:cs typeface="Gill Sans" charset="0"/>
              </a:rPr>
              <a:t>Compare Species</a:t>
            </a:r>
          </a:p>
          <a:p>
            <a:pPr lvl="1" eaLnBrk="1" hangingPunct="1">
              <a:buClr>
                <a:srgbClr val="38793A"/>
              </a:buClr>
            </a:pPr>
            <a:r>
              <a:rPr lang="en-GB" sz="2000" dirty="0">
                <a:latin typeface="Gill Sans" charset="0"/>
                <a:ea typeface="ＭＳ Ｐゴシック" charset="0"/>
                <a:cs typeface="ＭＳ Ｐゴシック" charset="0"/>
              </a:rPr>
              <a:t>What pathways are shared between humans and model organisms?</a:t>
            </a:r>
          </a:p>
          <a:p>
            <a:pPr>
              <a:buClr>
                <a:srgbClr val="38793A"/>
              </a:buClr>
            </a:pPr>
            <a:r>
              <a:rPr lang="en-GB" dirty="0" smtClean="0">
                <a:latin typeface="Gill Sans" charset="0"/>
                <a:cs typeface="Gill Sans" charset="0"/>
              </a:rPr>
              <a:t>External Data Linkages (</a:t>
            </a:r>
            <a:r>
              <a:rPr lang="en-GB" dirty="0" err="1" smtClean="0">
                <a:latin typeface="Gill Sans" charset="0"/>
                <a:cs typeface="Gill Sans" charset="0"/>
              </a:rPr>
              <a:t>linkouts</a:t>
            </a:r>
            <a:r>
              <a:rPr lang="en-GB" dirty="0" smtClean="0">
                <a:latin typeface="Gill Sans" charset="0"/>
                <a:cs typeface="Gill Sans" charset="0"/>
              </a:rPr>
              <a:t> to ZINC &amp; </a:t>
            </a:r>
            <a:r>
              <a:rPr lang="en-GB" dirty="0" err="1" smtClean="0">
                <a:latin typeface="Gill Sans" charset="0"/>
                <a:cs typeface="Gill Sans" charset="0"/>
              </a:rPr>
              <a:t>ChEMBL</a:t>
            </a:r>
            <a:r>
              <a:rPr lang="en-GB" dirty="0">
                <a:latin typeface="Gill Sans" charset="0"/>
                <a:cs typeface="Gill Sans" charset="0"/>
              </a:rPr>
              <a:t>)</a:t>
            </a:r>
            <a:r>
              <a:rPr lang="en-GB" dirty="0" smtClean="0">
                <a:latin typeface="Gill Sans" charset="0"/>
                <a:cs typeface="Gill Sans" charset="0"/>
              </a:rPr>
              <a:t> </a:t>
            </a:r>
          </a:p>
          <a:p>
            <a:pPr lvl="1">
              <a:buClr>
                <a:srgbClr val="38793A"/>
              </a:buClr>
            </a:pPr>
            <a:r>
              <a:rPr lang="en-GB" sz="2000" dirty="0" smtClean="0">
                <a:latin typeface="Gill Sans" charset="0"/>
                <a:cs typeface="Gill Sans" charset="0"/>
              </a:rPr>
              <a:t>For each compound, </a:t>
            </a:r>
            <a:r>
              <a:rPr lang="en-GB" sz="2000" dirty="0">
                <a:latin typeface="Gill Sans" charset="0"/>
                <a:cs typeface="Gill Sans" charset="0"/>
              </a:rPr>
              <a:t>i</a:t>
            </a:r>
            <a:r>
              <a:rPr lang="en-GB" sz="2000" dirty="0" smtClean="0">
                <a:latin typeface="Gill Sans" charset="0"/>
                <a:cs typeface="Gill Sans" charset="0"/>
              </a:rPr>
              <a:t>s </a:t>
            </a:r>
            <a:r>
              <a:rPr lang="en-GB" sz="2000" dirty="0">
                <a:latin typeface="Gill Sans" charset="0"/>
                <a:cs typeface="Gill Sans" charset="0"/>
              </a:rPr>
              <a:t>it commercially </a:t>
            </a:r>
            <a:r>
              <a:rPr lang="en-GB" sz="2000" dirty="0" smtClean="0">
                <a:latin typeface="Gill Sans" charset="0"/>
                <a:cs typeface="Gill Sans" charset="0"/>
              </a:rPr>
              <a:t>available or an </a:t>
            </a:r>
            <a:r>
              <a:rPr lang="en-GB" sz="2000" dirty="0" err="1">
                <a:latin typeface="Gill Sans" charset="0"/>
                <a:cs typeface="Gill Sans" charset="0"/>
              </a:rPr>
              <a:t>analog</a:t>
            </a:r>
            <a:r>
              <a:rPr lang="en-GB" sz="2000" dirty="0">
                <a:latin typeface="Gill Sans" charset="0"/>
                <a:cs typeface="Gill Sans" charset="0"/>
              </a:rPr>
              <a:t> </a:t>
            </a:r>
            <a:r>
              <a:rPr lang="en-GB" sz="2000" dirty="0" smtClean="0">
                <a:latin typeface="Gill Sans" charset="0"/>
                <a:cs typeface="Gill Sans" charset="0"/>
              </a:rPr>
              <a:t>is purchasable?</a:t>
            </a:r>
          </a:p>
          <a:p>
            <a:pPr lvl="1">
              <a:buClr>
                <a:srgbClr val="38793A"/>
              </a:buClr>
            </a:pPr>
            <a:r>
              <a:rPr lang="en-GB" sz="2000" dirty="0" smtClean="0">
                <a:latin typeface="Gill Sans" charset="0"/>
                <a:cs typeface="Gill Sans" charset="0"/>
              </a:rPr>
              <a:t>For </a:t>
            </a:r>
            <a:r>
              <a:rPr lang="en-GB" sz="2000" dirty="0">
                <a:latin typeface="Gill Sans" charset="0"/>
                <a:cs typeface="Gill Sans" charset="0"/>
              </a:rPr>
              <a:t>each protein target, </a:t>
            </a:r>
            <a:r>
              <a:rPr lang="en-GB" sz="2000" dirty="0" smtClean="0">
                <a:latin typeface="Gill Sans" charset="0"/>
                <a:cs typeface="Gill Sans" charset="0"/>
              </a:rPr>
              <a:t>what </a:t>
            </a:r>
            <a:r>
              <a:rPr lang="en-GB" sz="2000" dirty="0">
                <a:latin typeface="Gill Sans" charset="0"/>
                <a:cs typeface="Gill Sans" charset="0"/>
              </a:rPr>
              <a:t>compounds are known and </a:t>
            </a:r>
            <a:r>
              <a:rPr lang="en-GB" sz="2000" dirty="0" smtClean="0">
                <a:latin typeface="Gill Sans" charset="0"/>
                <a:cs typeface="Gill Sans" charset="0"/>
              </a:rPr>
              <a:t>purchasable?</a:t>
            </a:r>
            <a:endParaRPr lang="en-GB" sz="2000" dirty="0">
              <a:latin typeface="Gill Sans" charset="0"/>
              <a:cs typeface="Gill Sans"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7176" y="566160"/>
            <a:ext cx="8558784" cy="5461780"/>
          </a:xfrm>
          <a:prstGeom prst="rect">
            <a:avLst/>
          </a:prstGeom>
          <a:ln>
            <a:solidFill>
              <a:srgbClr val="000000"/>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7176" y="572207"/>
            <a:ext cx="8558784" cy="5461780"/>
          </a:xfrm>
          <a:prstGeom prst="rect">
            <a:avLst/>
          </a:prstGeom>
          <a:ln>
            <a:solidFill>
              <a:srgbClr val="000000"/>
            </a:solidFill>
          </a:ln>
        </p:spPr>
      </p:pic>
    </p:spTree>
    <p:extLst>
      <p:ext uri="{BB962C8B-B14F-4D97-AF65-F5344CB8AC3E}">
        <p14:creationId xmlns:p14="http://schemas.microsoft.com/office/powerpoint/2010/main" val="7487628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59225" y="7369175"/>
            <a:ext cx="1376363"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5539" name="Group 7"/>
          <p:cNvGrpSpPr>
            <a:grpSpLocks/>
          </p:cNvGrpSpPr>
          <p:nvPr/>
        </p:nvGrpSpPr>
        <p:grpSpPr bwMode="auto">
          <a:xfrm>
            <a:off x="0" y="990600"/>
            <a:ext cx="8839200" cy="5562600"/>
            <a:chOff x="152400" y="1295400"/>
            <a:chExt cx="8839200" cy="5562600"/>
          </a:xfrm>
        </p:grpSpPr>
        <p:pic>
          <p:nvPicPr>
            <p:cNvPr id="65540" name="Picture 22" descr="Complete-COMBINE_logo-H7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91200"/>
              <a:ext cx="2609851" cy="609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65541" name="Group 1"/>
            <p:cNvGrpSpPr>
              <a:grpSpLocks/>
            </p:cNvGrpSpPr>
            <p:nvPr/>
          </p:nvGrpSpPr>
          <p:grpSpPr bwMode="auto">
            <a:xfrm>
              <a:off x="3124200" y="2590800"/>
              <a:ext cx="3352800" cy="2514600"/>
              <a:chOff x="2819400" y="2286000"/>
              <a:chExt cx="3352800" cy="2514600"/>
            </a:xfrm>
          </p:grpSpPr>
          <p:sp>
            <p:nvSpPr>
              <p:cNvPr id="15" name="Quad Arrow Callout 14"/>
              <p:cNvSpPr/>
              <p:nvPr/>
            </p:nvSpPr>
            <p:spPr bwMode="auto">
              <a:xfrm>
                <a:off x="2819400" y="2286000"/>
                <a:ext cx="3352800" cy="2514600"/>
              </a:xfrm>
              <a:prstGeom prst="quadArrowCallout">
                <a:avLst/>
              </a:prstGeom>
              <a:noFill/>
              <a:ln w="38100" cmpd="sng">
                <a:solidFill>
                  <a:srgbClr val="38793A"/>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a:p>
                <a:pPr algn="ctr">
                  <a:defRPr/>
                </a:pPr>
                <a:endParaRPr lang="en-US" dirty="0"/>
              </a:p>
            </p:txBody>
          </p:sp>
          <p:pic>
            <p:nvPicPr>
              <p:cNvPr id="65557"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81222" y="3202959"/>
                <a:ext cx="1576578" cy="683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5542" name="Group 6"/>
            <p:cNvGrpSpPr>
              <a:grpSpLocks/>
            </p:cNvGrpSpPr>
            <p:nvPr/>
          </p:nvGrpSpPr>
          <p:grpSpPr bwMode="auto">
            <a:xfrm>
              <a:off x="152400" y="1295400"/>
              <a:ext cx="8839200" cy="5562600"/>
              <a:chOff x="152400" y="1295400"/>
              <a:chExt cx="8839200" cy="5562600"/>
            </a:xfrm>
          </p:grpSpPr>
          <p:grpSp>
            <p:nvGrpSpPr>
              <p:cNvPr id="65543" name="Group 1"/>
              <p:cNvGrpSpPr>
                <a:grpSpLocks/>
              </p:cNvGrpSpPr>
              <p:nvPr/>
            </p:nvGrpSpPr>
            <p:grpSpPr bwMode="auto">
              <a:xfrm>
                <a:off x="3200400" y="1295400"/>
                <a:ext cx="3048000" cy="1066799"/>
                <a:chOff x="1992549" y="396754"/>
                <a:chExt cx="3631659" cy="1066926"/>
              </a:xfrm>
            </p:grpSpPr>
            <p:sp>
              <p:nvSpPr>
                <p:cNvPr id="5" name="Subtitle 2"/>
                <p:cNvSpPr txBox="1">
                  <a:spLocks/>
                </p:cNvSpPr>
                <p:nvPr/>
              </p:nvSpPr>
              <p:spPr bwMode="auto">
                <a:xfrm>
                  <a:off x="1992549" y="954033"/>
                  <a:ext cx="3631659" cy="50964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eaLnBrk="1" fontAlgn="auto" hangingPunct="1">
                    <a:spcAft>
                      <a:spcPts val="0"/>
                    </a:spcAft>
                    <a:buClr>
                      <a:srgbClr val="38793A"/>
                    </a:buClr>
                    <a:buFont typeface="Arial" charset="0"/>
                    <a:buNone/>
                    <a:defRPr/>
                  </a:pPr>
                  <a:r>
                    <a:rPr lang="en-US" sz="1400" dirty="0">
                      <a:latin typeface="Gill Sans"/>
                      <a:cs typeface="Gill Sans"/>
                    </a:rPr>
                    <a:t>Standard graphical languages for representing biological processes and </a:t>
                  </a:r>
                  <a:r>
                    <a:rPr lang="en-US" sz="1400" dirty="0" smtClean="0">
                      <a:latin typeface="Gill Sans"/>
                      <a:cs typeface="Gill Sans"/>
                    </a:rPr>
                    <a:t>interactions</a:t>
                  </a:r>
                </a:p>
                <a:p>
                  <a:pPr marL="457200" lvl="1" indent="0" eaLnBrk="1" fontAlgn="auto" hangingPunct="1">
                    <a:spcAft>
                      <a:spcPts val="0"/>
                    </a:spcAft>
                    <a:buClr>
                      <a:srgbClr val="38793A"/>
                    </a:buClr>
                    <a:buFont typeface="Arial" charset="0"/>
                    <a:buNone/>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Font typeface="Arial"/>
                    <a:buNone/>
                    <a:defRPr/>
                  </a:pPr>
                  <a:endParaRPr lang="en-US" sz="1600" dirty="0" smtClean="0">
                    <a:latin typeface="Gill Sans"/>
                    <a:ea typeface="+mn-ea"/>
                    <a:cs typeface="Gill Sans"/>
                  </a:endParaRPr>
                </a:p>
              </p:txBody>
            </p:sp>
            <p:pic>
              <p:nvPicPr>
                <p:cNvPr id="65555"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54421" y="396754"/>
                  <a:ext cx="1322341" cy="557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5544" name="Group 2"/>
              <p:cNvGrpSpPr>
                <a:grpSpLocks/>
              </p:cNvGrpSpPr>
              <p:nvPr/>
            </p:nvGrpSpPr>
            <p:grpSpPr bwMode="auto">
              <a:xfrm>
                <a:off x="152400" y="3048000"/>
                <a:ext cx="3048000" cy="1524000"/>
                <a:chOff x="1295400" y="4087091"/>
                <a:chExt cx="3048000" cy="1524000"/>
              </a:xfrm>
            </p:grpSpPr>
            <p:pic>
              <p:nvPicPr>
                <p:cNvPr id="65552"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087091"/>
                  <a:ext cx="1303867"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ubtitle 2"/>
                <p:cNvSpPr txBox="1">
                  <a:spLocks/>
                </p:cNvSpPr>
                <p:nvPr/>
              </p:nvSpPr>
              <p:spPr bwMode="auto">
                <a:xfrm>
                  <a:off x="1295400" y="4647479"/>
                  <a:ext cx="3048000" cy="96361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eaLnBrk="1" fontAlgn="auto" hangingPunct="1">
                    <a:spcAft>
                      <a:spcPts val="0"/>
                    </a:spcAft>
                    <a:buClr>
                      <a:srgbClr val="38793A"/>
                    </a:buClr>
                    <a:buFont typeface="Arial" charset="0"/>
                    <a:buNone/>
                    <a:defRPr/>
                  </a:pPr>
                  <a:r>
                    <a:rPr lang="en-US" sz="1400" dirty="0" smtClean="0">
                      <a:latin typeface="Gill Sans"/>
                      <a:ea typeface="+mn-ea"/>
                      <a:cs typeface="Gill Sans"/>
                    </a:rPr>
                    <a:t>SBML </a:t>
                  </a:r>
                  <a:r>
                    <a:rPr lang="en-US" sz="1400" dirty="0">
                      <a:latin typeface="Gill Sans"/>
                      <a:ea typeface="+mn-ea"/>
                      <a:cs typeface="Gill Sans"/>
                    </a:rPr>
                    <a:t>level </a:t>
                  </a:r>
                  <a:r>
                    <a:rPr lang="en-US" sz="1400" dirty="0" smtClean="0">
                      <a:latin typeface="Gill Sans"/>
                      <a:ea typeface="+mn-ea"/>
                      <a:cs typeface="Gill Sans"/>
                    </a:rPr>
                    <a:t>2.4</a:t>
                  </a:r>
                </a:p>
                <a:p>
                  <a:pPr marL="457200" lvl="1" indent="0" algn="ctr" eaLnBrk="1" fontAlgn="auto" hangingPunct="1">
                    <a:spcAft>
                      <a:spcPts val="0"/>
                    </a:spcAft>
                    <a:buClr>
                      <a:srgbClr val="38793A"/>
                    </a:buClr>
                    <a:buFont typeface="Arial" charset="0"/>
                    <a:buNone/>
                    <a:defRPr/>
                  </a:pPr>
                  <a:r>
                    <a:rPr lang="en-US" sz="1400" dirty="0">
                      <a:latin typeface="Gill Sans"/>
                      <a:ea typeface="+mn-ea"/>
                      <a:cs typeface="Gill Sans"/>
                    </a:rPr>
                    <a:t>Open access interchange format for computer models of biochemical pathways, reactions and networks.</a:t>
                  </a:r>
                </a:p>
              </p:txBody>
            </p:sp>
          </p:grpSp>
          <p:grpSp>
            <p:nvGrpSpPr>
              <p:cNvPr id="65545" name="Group 13"/>
              <p:cNvGrpSpPr>
                <a:grpSpLocks/>
              </p:cNvGrpSpPr>
              <p:nvPr/>
            </p:nvGrpSpPr>
            <p:grpSpPr bwMode="auto">
              <a:xfrm>
                <a:off x="2819400" y="5167202"/>
                <a:ext cx="3962400" cy="1690798"/>
                <a:chOff x="5638800" y="4100402"/>
                <a:chExt cx="3962400" cy="1690798"/>
              </a:xfrm>
            </p:grpSpPr>
            <p:pic>
              <p:nvPicPr>
                <p:cNvPr id="6555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100402"/>
                  <a:ext cx="990600" cy="547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Subtitle 2"/>
                <p:cNvSpPr txBox="1">
                  <a:spLocks/>
                </p:cNvSpPr>
                <p:nvPr/>
              </p:nvSpPr>
              <p:spPr bwMode="auto">
                <a:xfrm>
                  <a:off x="5638800" y="4343400"/>
                  <a:ext cx="3962400" cy="1447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Clr>
                      <a:srgbClr val="38793A"/>
                    </a:buClr>
                    <a:defRPr/>
                  </a:pPr>
                  <a:endParaRPr lang="en-US" sz="1600" dirty="0" smtClean="0">
                    <a:latin typeface="Gill Sans"/>
                    <a:ea typeface="+mn-ea"/>
                    <a:cs typeface="Gill Sans"/>
                  </a:endParaRPr>
                </a:p>
                <a:p>
                  <a:pPr marL="457200" lvl="1" indent="0" algn="ctr" eaLnBrk="1" fontAlgn="auto" hangingPunct="1">
                    <a:spcAft>
                      <a:spcPts val="0"/>
                    </a:spcAft>
                    <a:buClr>
                      <a:srgbClr val="38793A"/>
                    </a:buClr>
                    <a:buFont typeface="Arial" charset="0"/>
                    <a:buNone/>
                    <a:defRPr/>
                  </a:pPr>
                  <a:r>
                    <a:rPr lang="en-US" sz="1400" dirty="0">
                      <a:latin typeface="Gill Sans"/>
                      <a:cs typeface="Gill Sans"/>
                    </a:rPr>
                    <a:t>PSICQUIC is an effort </a:t>
                  </a:r>
                  <a:r>
                    <a:rPr lang="en-US" sz="1400" dirty="0" smtClean="0">
                      <a:latin typeface="Gill Sans"/>
                      <a:cs typeface="Gill Sans"/>
                    </a:rPr>
                    <a:t>to standardize </a:t>
                  </a:r>
                  <a:r>
                    <a:rPr lang="en-US" sz="1400" dirty="0">
                      <a:latin typeface="Gill Sans"/>
                      <a:cs typeface="Gill Sans"/>
                    </a:rPr>
                    <a:t>the access to molecular interaction </a:t>
                  </a:r>
                  <a:r>
                    <a:rPr lang="en-US" sz="1400" dirty="0" smtClean="0">
                      <a:latin typeface="Gill Sans"/>
                      <a:cs typeface="Gill Sans"/>
                    </a:rPr>
                    <a:t>databases.</a:t>
                  </a:r>
                </a:p>
                <a:p>
                  <a:pPr marL="457200" lvl="1" indent="0" algn="ctr" eaLnBrk="1" fontAlgn="auto" hangingPunct="1">
                    <a:spcAft>
                      <a:spcPts val="0"/>
                    </a:spcAft>
                    <a:buClr>
                      <a:srgbClr val="38793A"/>
                    </a:buClr>
                    <a:buFont typeface="Arial" charset="0"/>
                    <a:buNone/>
                    <a:defRPr/>
                  </a:pPr>
                  <a:r>
                    <a:rPr lang="en-US" sz="1400" dirty="0" smtClean="0">
                      <a:latin typeface="Gill Sans"/>
                      <a:cs typeface="Gill Sans"/>
                    </a:rPr>
                    <a:t>PSI</a:t>
                  </a:r>
                  <a:r>
                    <a:rPr lang="en-US" sz="1400" dirty="0">
                      <a:latin typeface="Gill Sans"/>
                      <a:cs typeface="Gill Sans"/>
                    </a:rPr>
                    <a:t>-</a:t>
                  </a:r>
                  <a:r>
                    <a:rPr lang="en-US" sz="1400" dirty="0" smtClean="0">
                      <a:latin typeface="Gill Sans"/>
                      <a:cs typeface="Gill Sans"/>
                    </a:rPr>
                    <a:t>MITAB is the data </a:t>
                  </a:r>
                  <a:r>
                    <a:rPr lang="en-US" sz="1400" dirty="0">
                      <a:latin typeface="Gill Sans"/>
                      <a:cs typeface="Gill Sans"/>
                    </a:rPr>
                    <a:t>exchange </a:t>
                  </a:r>
                  <a:r>
                    <a:rPr lang="en-US" sz="1400" dirty="0" smtClean="0">
                      <a:latin typeface="Gill Sans"/>
                      <a:cs typeface="Gill Sans"/>
                    </a:rPr>
                    <a:t>format.</a:t>
                  </a:r>
                </a:p>
                <a:p>
                  <a:pPr lvl="1"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Font typeface="Arial"/>
                    <a:buNone/>
                    <a:defRPr/>
                  </a:pPr>
                  <a:endParaRPr lang="en-US" sz="1600" dirty="0" smtClean="0">
                    <a:latin typeface="Gill Sans"/>
                    <a:ea typeface="+mn-ea"/>
                    <a:cs typeface="Gill Sans"/>
                  </a:endParaRPr>
                </a:p>
              </p:txBody>
            </p:sp>
          </p:grpSp>
          <p:grpSp>
            <p:nvGrpSpPr>
              <p:cNvPr id="65546" name="Group 5"/>
              <p:cNvGrpSpPr>
                <a:grpSpLocks/>
              </p:cNvGrpSpPr>
              <p:nvPr/>
            </p:nvGrpSpPr>
            <p:grpSpPr bwMode="auto">
              <a:xfrm>
                <a:off x="5867400" y="2819400"/>
                <a:ext cx="3124200" cy="1725612"/>
                <a:chOff x="5791200" y="2819400"/>
                <a:chExt cx="3124200" cy="1725612"/>
              </a:xfrm>
            </p:grpSpPr>
            <p:sp>
              <p:nvSpPr>
                <p:cNvPr id="21" name="Subtitle 2"/>
                <p:cNvSpPr txBox="1">
                  <a:spLocks/>
                </p:cNvSpPr>
                <p:nvPr/>
              </p:nvSpPr>
              <p:spPr bwMode="auto">
                <a:xfrm>
                  <a:off x="5791200" y="3581400"/>
                  <a:ext cx="3124200" cy="96361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eaLnBrk="1" fontAlgn="auto" hangingPunct="1">
                    <a:spcAft>
                      <a:spcPts val="0"/>
                    </a:spcAft>
                    <a:buClr>
                      <a:srgbClr val="38793A"/>
                    </a:buClr>
                    <a:buFont typeface="Arial" charset="0"/>
                    <a:buNone/>
                    <a:defRPr/>
                  </a:pPr>
                  <a:r>
                    <a:rPr lang="en-US" sz="1400" dirty="0" err="1" smtClean="0">
                      <a:latin typeface="Gill Sans"/>
                      <a:ea typeface="+mn-ea"/>
                      <a:cs typeface="Gill Sans"/>
                    </a:rPr>
                    <a:t>BioPAX</a:t>
                  </a:r>
                  <a:r>
                    <a:rPr lang="en-US" sz="1400" dirty="0" smtClean="0">
                      <a:latin typeface="Gill Sans"/>
                      <a:ea typeface="+mn-ea"/>
                      <a:cs typeface="Gill Sans"/>
                    </a:rPr>
                    <a:t> level 2 &amp; 3. </a:t>
                  </a:r>
                </a:p>
                <a:p>
                  <a:pPr marL="457200" lvl="1" indent="0" algn="ctr" eaLnBrk="1" fontAlgn="auto" hangingPunct="1">
                    <a:spcAft>
                      <a:spcPts val="0"/>
                    </a:spcAft>
                    <a:buClr>
                      <a:srgbClr val="38793A"/>
                    </a:buClr>
                    <a:buFont typeface="Arial" charset="0"/>
                    <a:buNone/>
                    <a:defRPr/>
                  </a:pPr>
                  <a:r>
                    <a:rPr lang="en-US" sz="1400" dirty="0">
                      <a:latin typeface="Gill Sans"/>
                      <a:ea typeface="+mn-ea"/>
                      <a:cs typeface="Gill Sans"/>
                    </a:rPr>
                    <a:t>Standard language that aims to enable integration, exchange, visualization and analysis of biological pathway data.</a:t>
                  </a:r>
                </a:p>
                <a:p>
                  <a:pPr eaLnBrk="1" fontAlgn="auto" hangingPunct="1">
                    <a:spcAft>
                      <a:spcPts val="0"/>
                    </a:spcAft>
                    <a:buFont typeface="Arial"/>
                    <a:buNone/>
                    <a:defRPr/>
                  </a:pPr>
                  <a:endParaRPr lang="en-US" sz="1400" dirty="0" smtClean="0">
                    <a:latin typeface="Gill Sans"/>
                    <a:ea typeface="+mn-ea"/>
                    <a:cs typeface="Gill Sans"/>
                  </a:endParaRPr>
                </a:p>
              </p:txBody>
            </p:sp>
            <p:sp>
              <p:nvSpPr>
                <p:cNvPr id="65548" name="TextBox 2"/>
                <p:cNvSpPr txBox="1">
                  <a:spLocks noChangeArrowheads="1"/>
                </p:cNvSpPr>
                <p:nvPr/>
              </p:nvSpPr>
              <p:spPr bwMode="auto">
                <a:xfrm>
                  <a:off x="6553200" y="2819400"/>
                  <a:ext cx="197902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rnd">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800"/>
                    <a:t>BioPAX</a:t>
                  </a:r>
                </a:p>
              </p:txBody>
            </p:sp>
            <p:sp>
              <p:nvSpPr>
                <p:cNvPr id="4" name="Rounded Rectangle 3"/>
                <p:cNvSpPr/>
                <p:nvPr/>
              </p:nvSpPr>
              <p:spPr>
                <a:xfrm>
                  <a:off x="6629400" y="2971800"/>
                  <a:ext cx="1828800" cy="609600"/>
                </a:xfrm>
                <a:prstGeom prst="roundRect">
                  <a:avLst/>
                </a:prstGeom>
                <a:no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grpSp>
      <p:sp>
        <p:nvSpPr>
          <p:cNvPr id="23" name="Rectangle 1026"/>
          <p:cNvSpPr>
            <a:spLocks noGrp="1" noChangeArrowheads="1"/>
          </p:cNvSpPr>
          <p:nvPr>
            <p:ph type="title"/>
          </p:nvPr>
        </p:nvSpPr>
        <p:spPr>
          <a:xfrm>
            <a:off x="228600" y="152400"/>
            <a:ext cx="7696200" cy="533400"/>
          </a:xfrm>
        </p:spPr>
        <p:txBody>
          <a:bodyPr/>
          <a:lstStyle/>
          <a:p>
            <a:pPr eaLnBrk="1" hangingPunct="1"/>
            <a:r>
              <a:rPr lang="en-US" sz="2400" b="1" dirty="0" smtClean="0">
                <a:latin typeface="Gill Sans" charset="0"/>
                <a:cs typeface="Gill Sans" charset="0"/>
              </a:rPr>
              <a:t>Interoperability through Open Data Standards</a:t>
            </a:r>
            <a:endParaRPr lang="en-GB" sz="2400" b="1" dirty="0">
              <a:latin typeface="Gill Sans" charset="0"/>
              <a:cs typeface="Gill Sans" charset="0"/>
            </a:endParaRPr>
          </a:p>
        </p:txBody>
      </p:sp>
    </p:spTree>
    <p:extLst>
      <p:ext uri="{BB962C8B-B14F-4D97-AF65-F5344CB8AC3E}">
        <p14:creationId xmlns:p14="http://schemas.microsoft.com/office/powerpoint/2010/main" val="29613285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152400" y="977900"/>
            <a:ext cx="5638800" cy="5092700"/>
          </a:xfrm>
        </p:spPr>
        <p:txBody>
          <a:bodyPr>
            <a:normAutofit/>
          </a:bodyPr>
          <a:lstStyle/>
          <a:p>
            <a:pPr eaLnBrk="1" hangingPunct="1">
              <a:spcBef>
                <a:spcPts val="1200"/>
              </a:spcBef>
              <a:buClr>
                <a:srgbClr val="000090"/>
              </a:buClr>
            </a:pPr>
            <a:r>
              <a:rPr lang="en-US" dirty="0" smtClean="0">
                <a:latin typeface="Gill Sans" charset="0"/>
              </a:rPr>
              <a:t>Analyzing </a:t>
            </a:r>
            <a:r>
              <a:rPr lang="en-US" dirty="0">
                <a:latin typeface="Gill Sans" charset="0"/>
              </a:rPr>
              <a:t>mutated genes in a network context:</a:t>
            </a:r>
          </a:p>
          <a:p>
            <a:pPr lvl="1" eaLnBrk="1" hangingPunct="1">
              <a:spcBef>
                <a:spcPts val="1200"/>
              </a:spcBef>
              <a:buClr>
                <a:srgbClr val="000090"/>
              </a:buClr>
            </a:pPr>
            <a:r>
              <a:rPr lang="en-US" sz="2400" dirty="0">
                <a:latin typeface="Gill Sans" charset="0"/>
              </a:rPr>
              <a:t>reveals relationships among these genes</a:t>
            </a:r>
          </a:p>
          <a:p>
            <a:pPr lvl="1" eaLnBrk="1" hangingPunct="1">
              <a:spcBef>
                <a:spcPts val="1200"/>
              </a:spcBef>
              <a:buClr>
                <a:srgbClr val="000090"/>
              </a:buClr>
            </a:pPr>
            <a:r>
              <a:rPr lang="en-US" sz="2400" dirty="0">
                <a:latin typeface="Gill Sans" charset="0"/>
              </a:rPr>
              <a:t>can elucidate mechanism of action of drivers</a:t>
            </a:r>
          </a:p>
          <a:p>
            <a:pPr lvl="1" eaLnBrk="1" hangingPunct="1">
              <a:spcBef>
                <a:spcPts val="1200"/>
              </a:spcBef>
              <a:buClr>
                <a:srgbClr val="000090"/>
              </a:buClr>
            </a:pPr>
            <a:r>
              <a:rPr lang="en-US" sz="2400" dirty="0">
                <a:latin typeface="Gill Sans" charset="0"/>
              </a:rPr>
              <a:t>facilitates hypothesis generation on roles of these genes in disease phenotype</a:t>
            </a:r>
          </a:p>
          <a:p>
            <a:pPr eaLnBrk="1" hangingPunct="1">
              <a:spcBef>
                <a:spcPts val="1200"/>
              </a:spcBef>
              <a:buClr>
                <a:srgbClr val="000090"/>
              </a:buClr>
            </a:pPr>
            <a:r>
              <a:rPr lang="en-US" dirty="0">
                <a:latin typeface="Gill Sans" charset="0"/>
              </a:rPr>
              <a:t>Network analysis reduces hundreds of mutated genes to &lt; dozen mutated </a:t>
            </a:r>
            <a:r>
              <a:rPr lang="en-US" dirty="0" smtClean="0">
                <a:latin typeface="Gill Sans" charset="0"/>
              </a:rPr>
              <a:t>pathways</a:t>
            </a:r>
          </a:p>
          <a:p>
            <a:pPr eaLnBrk="1" hangingPunct="1">
              <a:spcBef>
                <a:spcPts val="1200"/>
              </a:spcBef>
              <a:buClr>
                <a:srgbClr val="000090"/>
              </a:buClr>
            </a:pPr>
            <a:endParaRPr lang="en-GB" dirty="0">
              <a:latin typeface="Gill Sans" charset="0"/>
            </a:endParaRPr>
          </a:p>
          <a:p>
            <a:pPr eaLnBrk="1" hangingPunct="1">
              <a:spcBef>
                <a:spcPts val="1200"/>
              </a:spcBef>
              <a:buClr>
                <a:srgbClr val="000090"/>
              </a:buClr>
            </a:pPr>
            <a:endParaRPr lang="en-US" dirty="0">
              <a:latin typeface="Gill Sans" charset="0"/>
            </a:endParaRPr>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625600"/>
            <a:ext cx="2973334" cy="28956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7" name="Rectangle 1026"/>
          <p:cNvSpPr>
            <a:spLocks noGrp="1" noChangeArrowheads="1"/>
          </p:cNvSpPr>
          <p:nvPr>
            <p:ph type="title"/>
          </p:nvPr>
        </p:nvSpPr>
        <p:spPr>
          <a:xfrm>
            <a:off x="228600" y="152400"/>
            <a:ext cx="9055100" cy="533400"/>
          </a:xfrm>
        </p:spPr>
        <p:txBody>
          <a:bodyPr/>
          <a:lstStyle/>
          <a:p>
            <a:r>
              <a:rPr lang="en-GB" sz="2400" b="1" dirty="0">
                <a:latin typeface="Gill Sans" charset="0"/>
              </a:rPr>
              <a:t>Network </a:t>
            </a:r>
            <a:r>
              <a:rPr lang="en-GB" sz="2400" b="1" dirty="0" smtClean="0">
                <a:latin typeface="Gill Sans" charset="0"/>
              </a:rPr>
              <a:t>Module-based </a:t>
            </a:r>
            <a:r>
              <a:rPr lang="en-GB" sz="2400" b="1" dirty="0">
                <a:latin typeface="Gill Sans" charset="0"/>
              </a:rPr>
              <a:t>Analysis of Disease </a:t>
            </a:r>
            <a:r>
              <a:rPr lang="en-GB" sz="2400" b="1" dirty="0" smtClean="0">
                <a:latin typeface="Gill Sans" charset="0"/>
              </a:rPr>
              <a:t>OMICS data</a:t>
            </a:r>
            <a:endParaRPr lang="en-US" sz="2400" b="1" dirty="0"/>
          </a:p>
        </p:txBody>
      </p:sp>
    </p:spTree>
    <p:custDataLst>
      <p:tags r:id="rId1"/>
    </p:custDataLst>
    <p:extLst>
      <p:ext uri="{BB962C8B-B14F-4D97-AF65-F5344CB8AC3E}">
        <p14:creationId xmlns:p14="http://schemas.microsoft.com/office/powerpoint/2010/main" val="3034178837"/>
      </p:ext>
    </p:extLst>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533400"/>
          </a:xfrm>
        </p:spPr>
        <p:txBody>
          <a:bodyPr/>
          <a:lstStyle/>
          <a:p>
            <a:r>
              <a:rPr lang="en-US" sz="2400" b="1" dirty="0" err="1" smtClean="0">
                <a:latin typeface="Gill Sans"/>
                <a:cs typeface="Gill Sans"/>
              </a:rPr>
              <a:t>ReactomeFIViz</a:t>
            </a:r>
            <a:r>
              <a:rPr lang="en-US" sz="2400" b="1" dirty="0" smtClean="0">
                <a:latin typeface="Gill Sans"/>
                <a:cs typeface="Gill Sans"/>
              </a:rPr>
              <a:t> </a:t>
            </a:r>
            <a:r>
              <a:rPr lang="en-US" sz="2400" b="1" dirty="0" err="1" smtClean="0">
                <a:latin typeface="Gill Sans"/>
                <a:cs typeface="Gill Sans"/>
              </a:rPr>
              <a:t>Cytoscape</a:t>
            </a:r>
            <a:r>
              <a:rPr lang="en-US" sz="2400" b="1" dirty="0" smtClean="0">
                <a:latin typeface="Gill Sans"/>
                <a:cs typeface="Gill Sans"/>
              </a:rPr>
              <a:t> App</a:t>
            </a:r>
            <a:endParaRPr lang="en-US" sz="2400" b="1" dirty="0">
              <a:latin typeface="Gill Sans"/>
              <a:cs typeface="Gill Sans"/>
            </a:endParaRPr>
          </a:p>
        </p:txBody>
      </p:sp>
      <p:sp>
        <p:nvSpPr>
          <p:cNvPr id="4" name="Text Box 7"/>
          <p:cNvSpPr txBox="1">
            <a:spLocks noChangeArrowheads="1"/>
          </p:cNvSpPr>
          <p:nvPr/>
        </p:nvSpPr>
        <p:spPr bwMode="auto">
          <a:xfrm>
            <a:off x="3418990" y="4559300"/>
            <a:ext cx="1610210" cy="74084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ctr">
              <a:defRPr/>
            </a:pPr>
            <a:r>
              <a:rPr lang="en-US" sz="1400" i="1" dirty="0" smtClean="0">
                <a:solidFill>
                  <a:srgbClr val="000000"/>
                </a:solidFill>
                <a:latin typeface="Gill Sans"/>
                <a:cs typeface="Gill Sans"/>
              </a:rPr>
              <a:t>Extract and Cluster, and Annotate Altered Genes</a:t>
            </a:r>
            <a:endParaRPr lang="en-US" sz="1400" i="1" dirty="0">
              <a:solidFill>
                <a:srgbClr val="000000"/>
              </a:solidFill>
              <a:latin typeface="Gill Sans"/>
              <a:cs typeface="Gill Sans"/>
            </a:endParaRPr>
          </a:p>
        </p:txBody>
      </p:sp>
      <p:cxnSp>
        <p:nvCxnSpPr>
          <p:cNvPr id="5" name="AutoShape 8"/>
          <p:cNvCxnSpPr>
            <a:cxnSpLocks noChangeShapeType="1"/>
          </p:cNvCxnSpPr>
          <p:nvPr/>
        </p:nvCxnSpPr>
        <p:spPr bwMode="auto">
          <a:xfrm rot="10800000" flipV="1">
            <a:off x="3266590" y="4406900"/>
            <a:ext cx="1752600" cy="1"/>
          </a:xfrm>
          <a:prstGeom prst="bentConnector3">
            <a:avLst>
              <a:gd name="adj1" fmla="val 50000"/>
            </a:avLst>
          </a:prstGeom>
          <a:noFill/>
          <a:ln w="1270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pic>
        <p:nvPicPr>
          <p:cNvPr id="6"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81000" y="2844800"/>
            <a:ext cx="3166087" cy="26670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7" name="Text Box 12"/>
          <p:cNvSpPr txBox="1">
            <a:spLocks noChangeArrowheads="1"/>
          </p:cNvSpPr>
          <p:nvPr/>
        </p:nvSpPr>
        <p:spPr bwMode="auto">
          <a:xfrm>
            <a:off x="228599" y="5430601"/>
            <a:ext cx="3712029"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ctr">
              <a:defRPr/>
            </a:pPr>
            <a:r>
              <a:rPr lang="en-US" sz="1800" b="1" dirty="0" smtClean="0">
                <a:solidFill>
                  <a:srgbClr val="000000"/>
                </a:solidFill>
                <a:latin typeface="Gill Sans"/>
                <a:cs typeface="Gill Sans"/>
              </a:rPr>
              <a:t>Disease </a:t>
            </a:r>
            <a:r>
              <a:rPr lang="en-US" sz="1800" b="1" dirty="0">
                <a:solidFill>
                  <a:srgbClr val="000000"/>
                </a:solidFill>
                <a:latin typeface="Gill Sans"/>
                <a:cs typeface="Gill Sans"/>
              </a:rPr>
              <a:t>“modules</a:t>
            </a:r>
            <a:r>
              <a:rPr lang="en-US" sz="1800" b="1" dirty="0" smtClean="0">
                <a:solidFill>
                  <a:srgbClr val="000000"/>
                </a:solidFill>
                <a:latin typeface="Gill Sans"/>
                <a:cs typeface="Gill Sans"/>
              </a:rPr>
              <a:t>” (10-30)</a:t>
            </a:r>
            <a:endParaRPr lang="en-US" sz="1800" b="1" dirty="0">
              <a:solidFill>
                <a:srgbClr val="000000"/>
              </a:solidFill>
              <a:latin typeface="Gill Sans"/>
              <a:cs typeface="Gill Sans"/>
            </a:endParaRPr>
          </a:p>
        </p:txBody>
      </p:sp>
      <p:cxnSp>
        <p:nvCxnSpPr>
          <p:cNvPr id="8" name="Straight Arrow Connector 7"/>
          <p:cNvCxnSpPr>
            <a:stCxn id="9" idx="0"/>
            <a:endCxn id="10" idx="1"/>
          </p:cNvCxnSpPr>
          <p:nvPr/>
        </p:nvCxnSpPr>
        <p:spPr>
          <a:xfrm flipV="1">
            <a:off x="989497" y="1144588"/>
            <a:ext cx="179388" cy="18891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38697" y="1333500"/>
            <a:ext cx="101600" cy="1254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0" name="Rounded Rectangle 9"/>
          <p:cNvSpPr/>
          <p:nvPr/>
        </p:nvSpPr>
        <p:spPr>
          <a:xfrm>
            <a:off x="1168885" y="1066800"/>
            <a:ext cx="336550" cy="157163"/>
          </a:xfrm>
          <a:prstGeom prst="roundRect">
            <a:avLst/>
          </a:prstGeom>
          <a:solidFill>
            <a:srgbClr val="387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1" name="Rounded Rectangle 10"/>
          <p:cNvSpPr/>
          <p:nvPr/>
        </p:nvSpPr>
        <p:spPr>
          <a:xfrm>
            <a:off x="1168885" y="1543050"/>
            <a:ext cx="336550" cy="155575"/>
          </a:xfrm>
          <a:prstGeom prst="roundRect">
            <a:avLst/>
          </a:prstGeom>
          <a:solidFill>
            <a:srgbClr val="387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2" name="Rounded Rectangle 11"/>
          <p:cNvSpPr/>
          <p:nvPr/>
        </p:nvSpPr>
        <p:spPr>
          <a:xfrm>
            <a:off x="305285" y="1317625"/>
            <a:ext cx="334962" cy="155575"/>
          </a:xfrm>
          <a:prstGeom prst="roundRect">
            <a:avLst/>
          </a:prstGeom>
          <a:solidFill>
            <a:srgbClr val="387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13" name="Straight Arrow Connector 12"/>
          <p:cNvCxnSpPr>
            <a:stCxn id="9" idx="2"/>
            <a:endCxn id="11" idx="1"/>
          </p:cNvCxnSpPr>
          <p:nvPr/>
        </p:nvCxnSpPr>
        <p:spPr>
          <a:xfrm>
            <a:off x="989497" y="1458913"/>
            <a:ext cx="179388" cy="16192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0247" y="1401763"/>
            <a:ext cx="234950" cy="3175"/>
          </a:xfrm>
          <a:prstGeom prst="straightConnector1">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5" name="Group 89"/>
          <p:cNvGrpSpPr>
            <a:grpSpLocks/>
          </p:cNvGrpSpPr>
          <p:nvPr/>
        </p:nvGrpSpPr>
        <p:grpSpPr bwMode="auto">
          <a:xfrm>
            <a:off x="2281722" y="1009650"/>
            <a:ext cx="620713" cy="612775"/>
            <a:chOff x="2682942" y="884378"/>
            <a:chExt cx="620975" cy="612288"/>
          </a:xfrm>
        </p:grpSpPr>
        <p:sp>
          <p:nvSpPr>
            <p:cNvPr id="16" name="Oval 15"/>
            <p:cNvSpPr/>
            <p:nvPr/>
          </p:nvSpPr>
          <p:spPr>
            <a:xfrm>
              <a:off x="2933873" y="1150866"/>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7" name="Oval 16"/>
            <p:cNvSpPr/>
            <p:nvPr/>
          </p:nvSpPr>
          <p:spPr>
            <a:xfrm>
              <a:off x="3086337" y="1323767"/>
              <a:ext cx="114348" cy="1157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8" name="Oval 17"/>
            <p:cNvSpPr/>
            <p:nvPr/>
          </p:nvSpPr>
          <p:spPr>
            <a:xfrm>
              <a:off x="3110160" y="966862"/>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19" name="Oval 18"/>
            <p:cNvSpPr/>
            <p:nvPr/>
          </p:nvSpPr>
          <p:spPr>
            <a:xfrm>
              <a:off x="2940226" y="884378"/>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20" name="Oval 19"/>
            <p:cNvSpPr/>
            <p:nvPr/>
          </p:nvSpPr>
          <p:spPr>
            <a:xfrm>
              <a:off x="2775056" y="960517"/>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21" name="Oval 20"/>
            <p:cNvSpPr/>
            <p:nvPr/>
          </p:nvSpPr>
          <p:spPr>
            <a:xfrm>
              <a:off x="2771880" y="1307904"/>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22" name="Straight Connector 21"/>
            <p:cNvCxnSpPr>
              <a:stCxn id="16" idx="0"/>
              <a:endCxn id="19" idx="4"/>
            </p:cNvCxnSpPr>
            <p:nvPr/>
          </p:nvCxnSpPr>
          <p:spPr>
            <a:xfrm flipV="1">
              <a:off x="2991047" y="998587"/>
              <a:ext cx="6353" cy="152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7"/>
              <a:endCxn id="18" idx="3"/>
            </p:cNvCxnSpPr>
            <p:nvPr/>
          </p:nvCxnSpPr>
          <p:spPr>
            <a:xfrm flipV="1">
              <a:off x="3030752" y="1063623"/>
              <a:ext cx="95290" cy="103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5"/>
              <a:endCxn id="17" idx="1"/>
            </p:cNvCxnSpPr>
            <p:nvPr/>
          </p:nvCxnSpPr>
          <p:spPr>
            <a:xfrm>
              <a:off x="3030752" y="1247627"/>
              <a:ext cx="71467" cy="93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3"/>
              <a:endCxn id="21" idx="7"/>
            </p:cNvCxnSpPr>
            <p:nvPr/>
          </p:nvCxnSpPr>
          <p:spPr>
            <a:xfrm flipH="1">
              <a:off x="2868758" y="1247627"/>
              <a:ext cx="80996" cy="761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1"/>
              <a:endCxn id="20" idx="5"/>
            </p:cNvCxnSpPr>
            <p:nvPr/>
          </p:nvCxnSpPr>
          <p:spPr>
            <a:xfrm flipH="1" flipV="1">
              <a:off x="2871935" y="1057278"/>
              <a:ext cx="77820" cy="109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82942" y="1152453"/>
              <a:ext cx="114348" cy="1157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28" name="Straight Connector 27"/>
            <p:cNvCxnSpPr>
              <a:stCxn id="16" idx="2"/>
              <a:endCxn id="27" idx="6"/>
            </p:cNvCxnSpPr>
            <p:nvPr/>
          </p:nvCxnSpPr>
          <p:spPr>
            <a:xfrm flipH="1">
              <a:off x="2797290" y="1207971"/>
              <a:ext cx="136583" cy="3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2"/>
              <a:endCxn id="16" idx="6"/>
            </p:cNvCxnSpPr>
            <p:nvPr/>
          </p:nvCxnSpPr>
          <p:spPr>
            <a:xfrm flipH="1">
              <a:off x="3048221" y="1203212"/>
              <a:ext cx="141348" cy="4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189569" y="1146108"/>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sp>
          <p:nvSpPr>
            <p:cNvPr id="31" name="Oval 30"/>
            <p:cNvSpPr/>
            <p:nvPr/>
          </p:nvSpPr>
          <p:spPr>
            <a:xfrm>
              <a:off x="2929109" y="1382457"/>
              <a:ext cx="114348" cy="11420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Gill Sans"/>
                <a:cs typeface="Gill Sans"/>
              </a:endParaRPr>
            </a:p>
          </p:txBody>
        </p:sp>
        <p:cxnSp>
          <p:nvCxnSpPr>
            <p:cNvPr id="32" name="Straight Connector 31"/>
            <p:cNvCxnSpPr>
              <a:stCxn id="16" idx="4"/>
              <a:endCxn id="31" idx="0"/>
            </p:cNvCxnSpPr>
            <p:nvPr/>
          </p:nvCxnSpPr>
          <p:spPr>
            <a:xfrm flipH="1">
              <a:off x="2986283" y="1265075"/>
              <a:ext cx="4764" cy="11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92"/>
          <p:cNvSpPr txBox="1">
            <a:spLocks noChangeArrowheads="1"/>
          </p:cNvSpPr>
          <p:nvPr/>
        </p:nvSpPr>
        <p:spPr bwMode="auto">
          <a:xfrm>
            <a:off x="304800" y="1739900"/>
            <a:ext cx="1267795"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latin typeface="Gill Sans"/>
                <a:cs typeface="Gill Sans"/>
              </a:rPr>
              <a:t>Curated</a:t>
            </a:r>
          </a:p>
          <a:p>
            <a:pPr algn="ctr" eaLnBrk="1" hangingPunct="1"/>
            <a:r>
              <a:rPr lang="en-US" sz="1600" dirty="0">
                <a:latin typeface="Gill Sans"/>
                <a:cs typeface="Gill Sans"/>
              </a:rPr>
              <a:t>Pathway </a:t>
            </a:r>
            <a:r>
              <a:rPr lang="en-US" sz="1600" dirty="0" smtClean="0">
                <a:latin typeface="Gill Sans"/>
                <a:cs typeface="Gill Sans"/>
              </a:rPr>
              <a:t>DBs</a:t>
            </a:r>
            <a:endParaRPr lang="en-US" sz="1600" dirty="0">
              <a:latin typeface="Gill Sans"/>
              <a:cs typeface="Gill Sans"/>
            </a:endParaRPr>
          </a:p>
        </p:txBody>
      </p:sp>
      <p:sp>
        <p:nvSpPr>
          <p:cNvPr id="34" name="TextBox 108"/>
          <p:cNvSpPr txBox="1">
            <a:spLocks noChangeArrowheads="1"/>
          </p:cNvSpPr>
          <p:nvPr/>
        </p:nvSpPr>
        <p:spPr bwMode="auto">
          <a:xfrm>
            <a:off x="2038835" y="1622425"/>
            <a:ext cx="1093787"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600">
                <a:latin typeface="Gill Sans"/>
                <a:cs typeface="Gill Sans"/>
              </a:rPr>
              <a:t>Uncurated</a:t>
            </a:r>
          </a:p>
          <a:p>
            <a:pPr eaLnBrk="1" hangingPunct="1"/>
            <a:r>
              <a:rPr lang="en-US" sz="1600">
                <a:latin typeface="Gill Sans"/>
                <a:cs typeface="Gill Sans"/>
              </a:rPr>
              <a:t>Interaction</a:t>
            </a:r>
          </a:p>
          <a:p>
            <a:pPr eaLnBrk="1" hangingPunct="1"/>
            <a:r>
              <a:rPr lang="en-US" sz="1600">
                <a:latin typeface="Gill Sans"/>
                <a:cs typeface="Gill Sans"/>
              </a:rPr>
              <a:t>Evidence</a:t>
            </a:r>
          </a:p>
        </p:txBody>
      </p:sp>
      <p:sp>
        <p:nvSpPr>
          <p:cNvPr id="35" name="TextBox 93"/>
          <p:cNvSpPr txBox="1">
            <a:spLocks noChangeArrowheads="1"/>
          </p:cNvSpPr>
          <p:nvPr/>
        </p:nvSpPr>
        <p:spPr bwMode="auto">
          <a:xfrm>
            <a:off x="1657835" y="1004888"/>
            <a:ext cx="45427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3600">
                <a:latin typeface="Gill Sans"/>
                <a:cs typeface="Gill Sans"/>
              </a:rPr>
              <a:t>+</a:t>
            </a:r>
          </a:p>
        </p:txBody>
      </p:sp>
      <p:sp>
        <p:nvSpPr>
          <p:cNvPr id="36" name="TextBox 110"/>
          <p:cNvSpPr txBox="1">
            <a:spLocks noChangeArrowheads="1"/>
          </p:cNvSpPr>
          <p:nvPr/>
        </p:nvSpPr>
        <p:spPr bwMode="auto">
          <a:xfrm>
            <a:off x="6629400" y="977900"/>
            <a:ext cx="25146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b="1" dirty="0" err="1">
                <a:latin typeface="Gill Sans"/>
                <a:cs typeface="Gill Sans"/>
              </a:rPr>
              <a:t>Reactome</a:t>
            </a:r>
            <a:r>
              <a:rPr lang="en-US" sz="1600" b="1" dirty="0">
                <a:latin typeface="Gill Sans"/>
                <a:cs typeface="Gill Sans"/>
              </a:rPr>
              <a:t> Functional Interaction Network</a:t>
            </a:r>
          </a:p>
          <a:p>
            <a:pPr algn="ctr" eaLnBrk="1" hangingPunct="1"/>
            <a:r>
              <a:rPr lang="en-US" sz="1400" dirty="0">
                <a:latin typeface="Gill Sans"/>
                <a:cs typeface="Gill Sans"/>
              </a:rPr>
              <a:t>(~</a:t>
            </a:r>
            <a:r>
              <a:rPr lang="en-US" sz="1400" dirty="0" smtClean="0">
                <a:latin typeface="Gill Sans"/>
                <a:cs typeface="Gill Sans"/>
              </a:rPr>
              <a:t>12K </a:t>
            </a:r>
            <a:r>
              <a:rPr lang="en-US" sz="1400" dirty="0">
                <a:latin typeface="Gill Sans"/>
                <a:cs typeface="Gill Sans"/>
              </a:rPr>
              <a:t>proteins; </a:t>
            </a:r>
            <a:r>
              <a:rPr lang="en-US" sz="1400" dirty="0" smtClean="0">
                <a:latin typeface="Gill Sans"/>
                <a:cs typeface="Gill Sans"/>
              </a:rPr>
              <a:t>~328K </a:t>
            </a:r>
            <a:r>
              <a:rPr lang="en-US" sz="1400" dirty="0">
                <a:latin typeface="Gill Sans"/>
                <a:cs typeface="Gill Sans"/>
              </a:rPr>
              <a:t>interactions)</a:t>
            </a:r>
          </a:p>
        </p:txBody>
      </p:sp>
      <p:cxnSp>
        <p:nvCxnSpPr>
          <p:cNvPr id="37" name="AutoShape 13"/>
          <p:cNvCxnSpPr>
            <a:cxnSpLocks noChangeShapeType="1"/>
          </p:cNvCxnSpPr>
          <p:nvPr/>
        </p:nvCxnSpPr>
        <p:spPr bwMode="auto">
          <a:xfrm flipV="1">
            <a:off x="3200400" y="1435100"/>
            <a:ext cx="1800225" cy="0"/>
          </a:xfrm>
          <a:prstGeom prst="straightConnector1">
            <a:avLst/>
          </a:prstGeom>
          <a:noFill/>
          <a:ln w="1260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38" name="TextBox 115"/>
          <p:cNvSpPr txBox="1">
            <a:spLocks noChangeArrowheads="1"/>
          </p:cNvSpPr>
          <p:nvPr/>
        </p:nvSpPr>
        <p:spPr bwMode="auto">
          <a:xfrm>
            <a:off x="3236568" y="1054100"/>
            <a:ext cx="159771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i="1" dirty="0">
                <a:latin typeface="Gill Sans"/>
                <a:cs typeface="Gill Sans"/>
              </a:rPr>
              <a:t>Machine Learning</a:t>
            </a:r>
          </a:p>
        </p:txBody>
      </p:sp>
      <p:graphicFrame>
        <p:nvGraphicFramePr>
          <p:cNvPr id="39" name="Object 3"/>
          <p:cNvGraphicFramePr>
            <a:graphicFrameLocks noChangeAspect="1"/>
          </p:cNvGraphicFramePr>
          <p:nvPr>
            <p:extLst>
              <p:ext uri="{D42A27DB-BD31-4B8C-83A1-F6EECF244321}">
                <p14:modId xmlns:p14="http://schemas.microsoft.com/office/powerpoint/2010/main" val="3892287116"/>
              </p:ext>
            </p:extLst>
          </p:nvPr>
        </p:nvGraphicFramePr>
        <p:xfrm>
          <a:off x="5105400" y="749300"/>
          <a:ext cx="1594545" cy="1384300"/>
        </p:xfrm>
        <a:graphic>
          <a:graphicData uri="http://schemas.openxmlformats.org/presentationml/2006/ole">
            <mc:AlternateContent xmlns:mc="http://schemas.openxmlformats.org/markup-compatibility/2006">
              <mc:Choice xmlns:v="urn:schemas-microsoft-com:vml" Requires="v">
                <p:oleObj spid="_x0000_s3160" name="Acrobat Document" r:id="rId5" imgW="5543582" imgH="5527484" progId="AcroExch.Document.7">
                  <p:embed/>
                </p:oleObj>
              </mc:Choice>
              <mc:Fallback>
                <p:oleObj name="Acrobat Document" r:id="rId5" imgW="5543582" imgH="5527484" progId="AcroExch.Document.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749300"/>
                        <a:ext cx="1594545" cy="1384300"/>
                      </a:xfrm>
                      <a:prstGeom prst="rect">
                        <a:avLst/>
                      </a:prstGeom>
                      <a:noFill/>
                      <a:ln>
                        <a:noFill/>
                      </a:ln>
                      <a:effectLst/>
                      <a:extLst/>
                    </p:spPr>
                  </p:pic>
                </p:oleObj>
              </mc:Fallback>
            </mc:AlternateContent>
          </a:graphicData>
        </a:graphic>
      </p:graphicFrame>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463283" y="3187700"/>
            <a:ext cx="3124200" cy="2303017"/>
          </a:xfrm>
          <a:prstGeom prst="rect">
            <a:avLst/>
          </a:prstGeom>
          <a:ln>
            <a:solidFill>
              <a:srgbClr val="38793A"/>
            </a:solidFill>
          </a:ln>
        </p:spPr>
      </p:pic>
      <p:sp>
        <p:nvSpPr>
          <p:cNvPr id="45" name="TextBox 115"/>
          <p:cNvSpPr txBox="1">
            <a:spLocks noChangeArrowheads="1"/>
          </p:cNvSpPr>
          <p:nvPr/>
        </p:nvSpPr>
        <p:spPr bwMode="auto">
          <a:xfrm>
            <a:off x="5344884" y="5524500"/>
            <a:ext cx="32639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i="1" smtClean="0">
                <a:latin typeface="Gill Sans"/>
                <a:cs typeface="Gill Sans"/>
              </a:rPr>
              <a:t>Cytoscape using </a:t>
            </a:r>
            <a:r>
              <a:rPr lang="en-US" sz="1600" i="1" dirty="0" smtClean="0">
                <a:latin typeface="Gill Sans"/>
                <a:cs typeface="Gill Sans"/>
              </a:rPr>
              <a:t>ReactomeFIViz </a:t>
            </a:r>
            <a:r>
              <a:rPr lang="en-US" sz="1600" i="1" dirty="0">
                <a:latin typeface="Gill Sans"/>
                <a:cs typeface="Gill Sans"/>
              </a:rPr>
              <a:t>app </a:t>
            </a:r>
          </a:p>
        </p:txBody>
      </p:sp>
      <p:pic>
        <p:nvPicPr>
          <p:cNvPr id="48" name="Picture 47" descr="Adobe_Photoshop_Lightroom_Dat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600" y="2501900"/>
            <a:ext cx="609600" cy="609600"/>
          </a:xfrm>
          <a:prstGeom prst="rect">
            <a:avLst/>
          </a:prstGeom>
        </p:spPr>
      </p:pic>
      <p:cxnSp>
        <p:nvCxnSpPr>
          <p:cNvPr id="51" name="AutoShape 13"/>
          <p:cNvCxnSpPr>
            <a:cxnSpLocks noChangeShapeType="1"/>
          </p:cNvCxnSpPr>
          <p:nvPr/>
        </p:nvCxnSpPr>
        <p:spPr bwMode="auto">
          <a:xfrm flipH="1">
            <a:off x="6934200" y="2072408"/>
            <a:ext cx="10010" cy="990600"/>
          </a:xfrm>
          <a:prstGeom prst="straightConnector1">
            <a:avLst/>
          </a:prstGeom>
          <a:noFill/>
          <a:ln w="1260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55" name="Text Box 7"/>
          <p:cNvSpPr txBox="1">
            <a:spLocks noChangeArrowheads="1"/>
          </p:cNvSpPr>
          <p:nvPr/>
        </p:nvSpPr>
        <p:spPr bwMode="auto">
          <a:xfrm>
            <a:off x="7162800" y="2273300"/>
            <a:ext cx="1424683" cy="74084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defRPr>
            </a:lvl9pPr>
          </a:lstStyle>
          <a:p>
            <a:pPr algn="ctr">
              <a:defRPr/>
            </a:pPr>
            <a:r>
              <a:rPr lang="en-US" sz="1400" i="1" dirty="0" smtClean="0">
                <a:solidFill>
                  <a:srgbClr val="000000"/>
                </a:solidFill>
                <a:latin typeface="Gill Sans"/>
                <a:cs typeface="Gill Sans"/>
              </a:rPr>
              <a:t>Project your data into </a:t>
            </a:r>
            <a:r>
              <a:rPr lang="en-US" sz="1400" i="1" dirty="0" err="1" smtClean="0">
                <a:solidFill>
                  <a:srgbClr val="000000"/>
                </a:solidFill>
                <a:latin typeface="Gill Sans"/>
                <a:cs typeface="Gill Sans"/>
              </a:rPr>
              <a:t>Reactome</a:t>
            </a:r>
            <a:r>
              <a:rPr lang="en-US" sz="1400" i="1" dirty="0" smtClean="0">
                <a:solidFill>
                  <a:srgbClr val="000000"/>
                </a:solidFill>
                <a:latin typeface="Gill Sans"/>
                <a:cs typeface="Gill Sans"/>
              </a:rPr>
              <a:t> FI Network</a:t>
            </a:r>
            <a:endParaRPr lang="en-US" sz="1400" i="1" dirty="0">
              <a:solidFill>
                <a:srgbClr val="000000"/>
              </a:solidFill>
              <a:latin typeface="Gill Sans"/>
              <a:cs typeface="Gill Sans"/>
            </a:endParaRPr>
          </a:p>
        </p:txBody>
      </p:sp>
      <p:sp>
        <p:nvSpPr>
          <p:cNvPr id="56" name="Rectangle 55"/>
          <p:cNvSpPr/>
          <p:nvPr/>
        </p:nvSpPr>
        <p:spPr>
          <a:xfrm>
            <a:off x="5638800" y="2044700"/>
            <a:ext cx="405179" cy="523220"/>
          </a:xfrm>
          <a:prstGeom prst="rect">
            <a:avLst/>
          </a:prstGeom>
        </p:spPr>
        <p:txBody>
          <a:bodyPr wrap="none">
            <a:spAutoFit/>
          </a:bodyPr>
          <a:lstStyle/>
          <a:p>
            <a:r>
              <a:rPr lang="en-US" sz="2800" i="1" dirty="0" smtClean="0">
                <a:solidFill>
                  <a:srgbClr val="000000"/>
                </a:solidFill>
                <a:latin typeface="Gill Sans"/>
                <a:cs typeface="Gill Sans"/>
              </a:rPr>
              <a:t>+</a:t>
            </a:r>
            <a:endParaRPr lang="en-US" sz="2800" dirty="0"/>
          </a:p>
        </p:txBody>
      </p:sp>
      <p:sp>
        <p:nvSpPr>
          <p:cNvPr id="46" name="Rectangle 1"/>
          <p:cNvSpPr>
            <a:spLocks noChangeArrowheads="1"/>
          </p:cNvSpPr>
          <p:nvPr/>
        </p:nvSpPr>
        <p:spPr bwMode="auto">
          <a:xfrm>
            <a:off x="1657836" y="5832892"/>
            <a:ext cx="748616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Clr>
                <a:srgbClr val="38793A"/>
              </a:buClr>
            </a:pPr>
            <a:r>
              <a:rPr lang="en-GB" sz="1200" i="1" dirty="0" smtClean="0">
                <a:solidFill>
                  <a:prstClr val="black"/>
                </a:solidFill>
                <a:latin typeface="Gill Sans"/>
                <a:ea typeface="Gill Sans"/>
                <a:cs typeface="Gill Sans"/>
              </a:rPr>
              <a:t>A human functional protein interaction network and its application to cancer data analysis,  </a:t>
            </a:r>
            <a:r>
              <a:rPr lang="en-GB" sz="1200" i="1" dirty="0" smtClean="0">
                <a:solidFill>
                  <a:prstClr val="black"/>
                </a:solidFill>
                <a:latin typeface="Gill Sans"/>
                <a:ea typeface="Gill Sans"/>
                <a:cs typeface="Gill Sans"/>
                <a:hlinkClick r:id="rId9"/>
              </a:rPr>
              <a:t>Wu et al. 2010 Genome Biology</a:t>
            </a:r>
            <a:endParaRPr lang="en-GB" sz="1200" i="1" dirty="0" smtClean="0">
              <a:solidFill>
                <a:prstClr val="black"/>
              </a:solidFill>
              <a:latin typeface="Gill Sans"/>
              <a:ea typeface="Gill Sans"/>
              <a:cs typeface="Gill Sans"/>
            </a:endParaRPr>
          </a:p>
        </p:txBody>
      </p:sp>
    </p:spTree>
    <p:extLst>
      <p:ext uri="{BB962C8B-B14F-4D97-AF65-F5344CB8AC3E}">
        <p14:creationId xmlns:p14="http://schemas.microsoft.com/office/powerpoint/2010/main" val="1232184034"/>
      </p:ext>
    </p:extLst>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txBox="1">
            <a:spLocks/>
          </p:cNvSpPr>
          <p:nvPr/>
        </p:nvSpPr>
        <p:spPr bwMode="auto">
          <a:xfrm>
            <a:off x="152400" y="38100"/>
            <a:ext cx="8915400" cy="533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800" kern="1200">
                <a:solidFill>
                  <a:srgbClr val="38793A"/>
                </a:solidFill>
                <a:latin typeface="Calibri"/>
                <a:ea typeface="MS PGothic" charset="0"/>
                <a:cs typeface="MS PGothic" charset="0"/>
              </a:defRPr>
            </a:lvl1pPr>
            <a:lvl2pPr algn="ctr" rtl="0" eaLnBrk="0" fontAlgn="base" hangingPunct="0">
              <a:spcBef>
                <a:spcPct val="0"/>
              </a:spcBef>
              <a:spcAft>
                <a:spcPct val="0"/>
              </a:spcAft>
              <a:defRPr sz="4400">
                <a:solidFill>
                  <a:schemeClr val="tx1"/>
                </a:solidFill>
                <a:latin typeface="Calibri" charset="0"/>
                <a:ea typeface="MS PGothic" charset="0"/>
                <a:cs typeface="MS PGothic" charset="0"/>
              </a:defRPr>
            </a:lvl2pPr>
            <a:lvl3pPr algn="ctr" rtl="0" eaLnBrk="0" fontAlgn="base" hangingPunct="0">
              <a:spcBef>
                <a:spcPct val="0"/>
              </a:spcBef>
              <a:spcAft>
                <a:spcPct val="0"/>
              </a:spcAft>
              <a:defRPr sz="4400">
                <a:solidFill>
                  <a:schemeClr val="tx1"/>
                </a:solidFill>
                <a:latin typeface="Calibri" charset="0"/>
                <a:ea typeface="MS PGothic" charset="0"/>
                <a:cs typeface="MS PGothic" charset="0"/>
              </a:defRPr>
            </a:lvl3pPr>
            <a:lvl4pPr algn="ctr" rtl="0" eaLnBrk="0" fontAlgn="base" hangingPunct="0">
              <a:spcBef>
                <a:spcPct val="0"/>
              </a:spcBef>
              <a:spcAft>
                <a:spcPct val="0"/>
              </a:spcAft>
              <a:defRPr sz="4400">
                <a:solidFill>
                  <a:schemeClr val="tx1"/>
                </a:solidFill>
                <a:latin typeface="Calibri" charset="0"/>
                <a:ea typeface="MS PGothic" charset="0"/>
                <a:cs typeface="MS PGothic" charset="0"/>
              </a:defRPr>
            </a:lvl4pPr>
            <a:lvl5pPr algn="ctr" rtl="0" eaLnBrk="0" fontAlgn="base" hangingPunct="0">
              <a:spcBef>
                <a:spcPct val="0"/>
              </a:spcBef>
              <a:spcAft>
                <a:spcPct val="0"/>
              </a:spcAft>
              <a:defRPr sz="4400">
                <a:solidFill>
                  <a:schemeClr val="tx1"/>
                </a:solidFill>
                <a:latin typeface="Calibri" charset="0"/>
                <a:ea typeface="MS PGothic" charset="0"/>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sz="2400" b="1" dirty="0" err="1" smtClean="0">
                <a:solidFill>
                  <a:srgbClr val="000090"/>
                </a:solidFill>
                <a:latin typeface="Gill Sans"/>
                <a:cs typeface="Gill Sans"/>
              </a:rPr>
              <a:t>ReactomeFIViz</a:t>
            </a:r>
            <a:r>
              <a:rPr lang="en-CA" sz="2400" b="1" dirty="0" smtClean="0">
                <a:solidFill>
                  <a:srgbClr val="000090"/>
                </a:solidFill>
                <a:latin typeface="Gill Sans"/>
                <a:cs typeface="Gill Sans"/>
              </a:rPr>
              <a:t> Analysis</a:t>
            </a:r>
          </a:p>
        </p:txBody>
      </p:sp>
      <p:grpSp>
        <p:nvGrpSpPr>
          <p:cNvPr id="54" name="Group 53"/>
          <p:cNvGrpSpPr>
            <a:grpSpLocks/>
          </p:cNvGrpSpPr>
          <p:nvPr/>
        </p:nvGrpSpPr>
        <p:grpSpPr bwMode="auto">
          <a:xfrm>
            <a:off x="254000" y="712171"/>
            <a:ext cx="8713787" cy="5128045"/>
            <a:chOff x="-3300194" y="1191852"/>
            <a:chExt cx="8639175" cy="4779381"/>
          </a:xfrm>
        </p:grpSpPr>
        <p:graphicFrame>
          <p:nvGraphicFramePr>
            <p:cNvPr id="57" name="Object 2"/>
            <p:cNvGraphicFramePr>
              <a:graphicFrameLocks noChangeAspect="1"/>
            </p:cNvGraphicFramePr>
            <p:nvPr/>
          </p:nvGraphicFramePr>
          <p:xfrm>
            <a:off x="-3300194" y="1191852"/>
            <a:ext cx="6697663" cy="1473200"/>
          </p:xfrm>
          <a:graphic>
            <a:graphicData uri="http://schemas.openxmlformats.org/presentationml/2006/ole">
              <mc:AlternateContent xmlns:mc="http://schemas.openxmlformats.org/markup-compatibility/2006">
                <mc:Choice xmlns:v="urn:schemas-microsoft-com:vml" Requires="v">
                  <p:oleObj spid="_x0000_s4290" name="Microsoft Excel 97 - 2004 Worksheet" r:id="rId4" imgW="9067466" imgH="1993827" progId="Excel.Sheet.8">
                    <p:link updateAutomatic="1"/>
                  </p:oleObj>
                </mc:Choice>
                <mc:Fallback>
                  <p:oleObj name="Microsoft Excel 97 - 2004 Worksheet" r:id="rId4" imgW="9067466" imgH="1993827" progId="Excel.Sheet.8">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194" y="1191852"/>
                          <a:ext cx="6697663" cy="147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8" name="Object 3"/>
            <p:cNvGraphicFramePr>
              <a:graphicFrameLocks noChangeAspect="1"/>
            </p:cNvGraphicFramePr>
            <p:nvPr/>
          </p:nvGraphicFramePr>
          <p:xfrm>
            <a:off x="-3300194" y="2747866"/>
            <a:ext cx="6913563" cy="1427163"/>
          </p:xfrm>
          <a:graphic>
            <a:graphicData uri="http://schemas.openxmlformats.org/presentationml/2006/ole">
              <mc:AlternateContent xmlns:mc="http://schemas.openxmlformats.org/markup-compatibility/2006">
                <mc:Choice xmlns:v="urn:schemas-microsoft-com:vml" Requires="v">
                  <p:oleObj spid="_x0000_s4291" name="Microsoft Excel 97 - 2004 Worksheet" r:id="rId4" imgW="9664344" imgH="1993827" progId="Excel.Sheet.8">
                    <p:link updateAutomatic="1"/>
                  </p:oleObj>
                </mc:Choice>
                <mc:Fallback>
                  <p:oleObj name="Microsoft Excel 97 - 2004 Worksheet" r:id="rId4" imgW="9664344" imgH="1993827" progId="Excel.Sheet.8">
                    <p:link updateAutomatic="1"/>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0194" y="2747866"/>
                          <a:ext cx="6913563" cy="14271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9" name="Object 4"/>
            <p:cNvGraphicFramePr>
              <a:graphicFrameLocks noChangeAspect="1"/>
            </p:cNvGraphicFramePr>
            <p:nvPr/>
          </p:nvGraphicFramePr>
          <p:xfrm>
            <a:off x="-3300194" y="4274839"/>
            <a:ext cx="8639175" cy="1036638"/>
          </p:xfrm>
          <a:graphic>
            <a:graphicData uri="http://schemas.openxmlformats.org/presentationml/2006/ole">
              <mc:AlternateContent xmlns:mc="http://schemas.openxmlformats.org/markup-compatibility/2006">
                <mc:Choice xmlns:v="urn:schemas-microsoft-com:vml" Requires="v">
                  <p:oleObj spid="_x0000_s4292" name="Microsoft Excel 97 - 2004 Worksheet" r:id="rId4" imgW="15253484" imgH="1828894" progId="Excel.Sheet.8">
                    <p:link updateAutomatic="1"/>
                  </p:oleObj>
                </mc:Choice>
                <mc:Fallback>
                  <p:oleObj name="Microsoft Excel 97 - 2004 Worksheet" r:id="rId4" imgW="15253484" imgH="1828894" progId="Excel.Sheet.8">
                    <p:link updateAutomatic="1"/>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194" y="4274839"/>
                          <a:ext cx="8639175" cy="1036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60" name="Rectangle 14"/>
            <p:cNvSpPr>
              <a:spLocks noChangeArrowheads="1"/>
            </p:cNvSpPr>
            <p:nvPr/>
          </p:nvSpPr>
          <p:spPr bwMode="auto">
            <a:xfrm>
              <a:off x="-3300194" y="5311477"/>
              <a:ext cx="4059680" cy="659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dirty="0" smtClean="0">
                  <a:latin typeface="Gill Sans" charset="0"/>
                  <a:cs typeface="Gill Sans" charset="0"/>
                </a:rPr>
                <a:t>TCGA Breast Cancer Mutations </a:t>
              </a:r>
            </a:p>
            <a:p>
              <a:r>
                <a:rPr lang="en-US" sz="2000" dirty="0">
                  <a:latin typeface="Gill Sans" charset="0"/>
                  <a:cs typeface="Gill Sans" charset="0"/>
                </a:rPr>
                <a:t>[</a:t>
              </a:r>
              <a:r>
                <a:rPr lang="en-US" sz="2000" dirty="0" smtClean="0">
                  <a:latin typeface="Gill Sans" charset="0"/>
                  <a:cs typeface="Gill Sans" charset="0"/>
                </a:rPr>
                <a:t>NCI </a:t>
              </a:r>
              <a:r>
                <a:rPr lang="en-US" sz="2000" dirty="0">
                  <a:latin typeface="Gill Sans" charset="0"/>
                  <a:cs typeface="Gill Sans" charset="0"/>
                </a:rPr>
                <a:t>MAF (mutation annotation file</a:t>
              </a:r>
              <a:r>
                <a:rPr lang="en-US" sz="2000" dirty="0" smtClean="0">
                  <a:latin typeface="Gill Sans" charset="0"/>
                  <a:cs typeface="Gill Sans" charset="0"/>
                </a:rPr>
                <a:t>)]</a:t>
              </a:r>
              <a:endParaRPr lang="en-US" sz="2000" dirty="0">
                <a:latin typeface="Gill Sans" charset="0"/>
                <a:cs typeface="Gill Sans" charset="0"/>
              </a:endParaRPr>
            </a:p>
          </p:txBody>
        </p:sp>
      </p:grpSp>
      <p:grpSp>
        <p:nvGrpSpPr>
          <p:cNvPr id="62" name="Group 61"/>
          <p:cNvGrpSpPr/>
          <p:nvPr/>
        </p:nvGrpSpPr>
        <p:grpSpPr>
          <a:xfrm>
            <a:off x="1422400" y="528798"/>
            <a:ext cx="6696075" cy="5622985"/>
            <a:chOff x="7086600" y="339725"/>
            <a:chExt cx="6696075" cy="5622985"/>
          </a:xfrm>
        </p:grpSpPr>
        <p:grpSp>
          <p:nvGrpSpPr>
            <p:cNvPr id="63" name="Group 62"/>
            <p:cNvGrpSpPr>
              <a:grpSpLocks/>
            </p:cNvGrpSpPr>
            <p:nvPr/>
          </p:nvGrpSpPr>
          <p:grpSpPr bwMode="auto">
            <a:xfrm>
              <a:off x="7086600" y="339725"/>
              <a:ext cx="6696075" cy="5299075"/>
              <a:chOff x="1025525" y="801136"/>
              <a:chExt cx="6876009" cy="5527675"/>
            </a:xfrm>
          </p:grpSpPr>
          <p:pic>
            <p:nvPicPr>
              <p:cNvPr id="65" name="Picture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5525" y="801136"/>
                <a:ext cx="6746875" cy="5527675"/>
              </a:xfrm>
              <a:prstGeom prst="rect">
                <a:avLst/>
              </a:prstGeom>
              <a:noFill/>
              <a:ln w="9525">
                <a:solidFill>
                  <a:srgbClr val="38793A"/>
                </a:solidFill>
                <a:miter lim="800000"/>
                <a:headEnd/>
                <a:tailEnd/>
              </a:ln>
              <a:extLst>
                <a:ext uri="{909E8E84-426E-40dd-AFC4-6F175D3DCCD1}">
                  <a14:hiddenFill xmlns="" xmlns:a14="http://schemas.microsoft.com/office/drawing/2010/main">
                    <a:solidFill>
                      <a:srgbClr val="FFFFFF"/>
                    </a:solidFill>
                  </a14:hiddenFill>
                </a:ext>
              </a:extLst>
            </p:spPr>
          </p:pic>
          <p:sp>
            <p:nvSpPr>
              <p:cNvPr id="66" name="TextBox 65"/>
              <p:cNvSpPr txBox="1"/>
              <p:nvPr/>
            </p:nvSpPr>
            <p:spPr>
              <a:xfrm>
                <a:off x="1600972" y="922023"/>
                <a:ext cx="1560061" cy="399092"/>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Signaling by Tyrosine </a:t>
                </a:r>
              </a:p>
              <a:p>
                <a:pPr>
                  <a:defRPr/>
                </a:pPr>
                <a:r>
                  <a:rPr lang="en-US" sz="1000" b="1" dirty="0">
                    <a:solidFill>
                      <a:schemeClr val="tx2">
                        <a:lumMod val="75000"/>
                      </a:schemeClr>
                    </a:solidFill>
                    <a:latin typeface="Gill Sans"/>
                    <a:cs typeface="Gill Sans"/>
                  </a:rPr>
                  <a:t>Kinase receptors</a:t>
                </a:r>
              </a:p>
            </p:txBody>
          </p:sp>
          <p:sp>
            <p:nvSpPr>
              <p:cNvPr id="67" name="TextBox 66"/>
              <p:cNvSpPr txBox="1"/>
              <p:nvPr/>
            </p:nvSpPr>
            <p:spPr>
              <a:xfrm>
                <a:off x="5933933" y="1289651"/>
                <a:ext cx="1967601" cy="253365"/>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NOTCH and </a:t>
                </a:r>
                <a:r>
                  <a:rPr lang="en-US" sz="1000" b="1" dirty="0" err="1">
                    <a:solidFill>
                      <a:schemeClr val="tx2">
                        <a:lumMod val="75000"/>
                      </a:schemeClr>
                    </a:solidFill>
                    <a:latin typeface="Gill Sans"/>
                    <a:cs typeface="Gill Sans"/>
                  </a:rPr>
                  <a:t>Wnt</a:t>
                </a:r>
                <a:r>
                  <a:rPr lang="en-US" sz="1000" b="1" dirty="0">
                    <a:solidFill>
                      <a:schemeClr val="tx2">
                        <a:lumMod val="75000"/>
                      </a:schemeClr>
                    </a:solidFill>
                    <a:latin typeface="Gill Sans"/>
                    <a:cs typeface="Gill Sans"/>
                  </a:rPr>
                  <a:t> signaling</a:t>
                </a:r>
              </a:p>
            </p:txBody>
          </p:sp>
          <p:sp>
            <p:nvSpPr>
              <p:cNvPr id="68" name="TextBox 67"/>
              <p:cNvSpPr txBox="1"/>
              <p:nvPr/>
            </p:nvSpPr>
            <p:spPr>
              <a:xfrm>
                <a:off x="4554819" y="832600"/>
                <a:ext cx="1377484" cy="246741"/>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Cadherin signaling</a:t>
                </a:r>
              </a:p>
            </p:txBody>
          </p:sp>
          <p:sp>
            <p:nvSpPr>
              <p:cNvPr id="69" name="TextBox 68"/>
              <p:cNvSpPr txBox="1"/>
              <p:nvPr/>
            </p:nvSpPr>
            <p:spPr>
              <a:xfrm>
                <a:off x="1296131" y="2356105"/>
                <a:ext cx="1908916" cy="399092"/>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Focal adhesion</a:t>
                </a:r>
              </a:p>
              <a:p>
                <a:pPr>
                  <a:defRPr/>
                </a:pPr>
                <a:r>
                  <a:rPr lang="en-US" sz="1000" b="1" dirty="0">
                    <a:solidFill>
                      <a:schemeClr val="tx2">
                        <a:lumMod val="75000"/>
                      </a:schemeClr>
                    </a:solidFill>
                    <a:latin typeface="Gill Sans"/>
                    <a:cs typeface="Gill Sans"/>
                  </a:rPr>
                  <a:t>ECM-Receptor interaction </a:t>
                </a:r>
              </a:p>
            </p:txBody>
          </p:sp>
          <p:sp>
            <p:nvSpPr>
              <p:cNvPr id="70" name="TextBox 69"/>
              <p:cNvSpPr txBox="1"/>
              <p:nvPr/>
            </p:nvSpPr>
            <p:spPr>
              <a:xfrm>
                <a:off x="1371119" y="4750658"/>
                <a:ext cx="1851860" cy="245086"/>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Signaling by Rho </a:t>
                </a:r>
                <a:r>
                  <a:rPr lang="en-US" sz="1000" b="1" dirty="0" err="1">
                    <a:solidFill>
                      <a:schemeClr val="tx2">
                        <a:lumMod val="75000"/>
                      </a:schemeClr>
                    </a:solidFill>
                    <a:latin typeface="Gill Sans"/>
                    <a:cs typeface="Gill Sans"/>
                  </a:rPr>
                  <a:t>GTPases</a:t>
                </a:r>
                <a:endParaRPr lang="en-US" sz="1000" b="1" dirty="0">
                  <a:solidFill>
                    <a:schemeClr val="tx2">
                      <a:lumMod val="75000"/>
                    </a:schemeClr>
                  </a:solidFill>
                  <a:latin typeface="Gill Sans"/>
                  <a:cs typeface="Gill Sans"/>
                </a:endParaRPr>
              </a:p>
            </p:txBody>
          </p:sp>
          <p:sp>
            <p:nvSpPr>
              <p:cNvPr id="71" name="TextBox 70"/>
              <p:cNvSpPr txBox="1"/>
              <p:nvPr/>
            </p:nvSpPr>
            <p:spPr>
              <a:xfrm>
                <a:off x="2372036" y="5633297"/>
                <a:ext cx="1146002" cy="246742"/>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Axon guidance</a:t>
                </a:r>
              </a:p>
            </p:txBody>
          </p:sp>
          <p:sp>
            <p:nvSpPr>
              <p:cNvPr id="72" name="TextBox 71"/>
              <p:cNvSpPr txBox="1"/>
              <p:nvPr/>
            </p:nvSpPr>
            <p:spPr>
              <a:xfrm>
                <a:off x="4572750" y="3119513"/>
                <a:ext cx="1061234" cy="245086"/>
              </a:xfrm>
              <a:prstGeom prst="rect">
                <a:avLst/>
              </a:prstGeom>
              <a:noFill/>
            </p:spPr>
            <p:txBody>
              <a:bodyPr wrap="none">
                <a:spAutoFit/>
              </a:bodyPr>
              <a:lstStyle/>
              <a:p>
                <a:pPr>
                  <a:defRPr/>
                </a:pPr>
                <a:r>
                  <a:rPr lang="en-US" sz="1000" b="1" dirty="0" err="1">
                    <a:solidFill>
                      <a:schemeClr val="tx2">
                        <a:lumMod val="75000"/>
                      </a:schemeClr>
                    </a:solidFill>
                    <a:latin typeface="Gill Sans"/>
                    <a:cs typeface="Gill Sans"/>
                  </a:rPr>
                  <a:t>Mucin</a:t>
                </a:r>
                <a:r>
                  <a:rPr lang="en-US" sz="1000" b="1" dirty="0">
                    <a:solidFill>
                      <a:schemeClr val="tx2">
                        <a:lumMod val="75000"/>
                      </a:schemeClr>
                    </a:solidFill>
                    <a:latin typeface="Gill Sans"/>
                    <a:cs typeface="Gill Sans"/>
                  </a:rPr>
                  <a:t> cluster</a:t>
                </a:r>
              </a:p>
            </p:txBody>
          </p:sp>
          <p:sp>
            <p:nvSpPr>
              <p:cNvPr id="73" name="Rectangle 12"/>
              <p:cNvSpPr>
                <a:spLocks noChangeArrowheads="1"/>
              </p:cNvSpPr>
              <p:nvPr/>
            </p:nvSpPr>
            <p:spPr bwMode="auto">
              <a:xfrm>
                <a:off x="5642291" y="2637046"/>
                <a:ext cx="204414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FR" sz="1000" b="1">
                    <a:latin typeface="Gill Sans" charset="0"/>
                    <a:cs typeface="Gill Sans" charset="0"/>
                  </a:rPr>
                  <a:t>Neuroactive ligand-receptor </a:t>
                </a:r>
              </a:p>
              <a:p>
                <a:r>
                  <a:rPr lang="fr-FR" sz="1000" b="1">
                    <a:latin typeface="Gill Sans" charset="0"/>
                    <a:cs typeface="Gill Sans" charset="0"/>
                  </a:rPr>
                  <a:t>interaction</a:t>
                </a:r>
                <a:endParaRPr lang="en-US" sz="1000" b="1">
                  <a:latin typeface="Gill Sans" charset="0"/>
                  <a:cs typeface="Gill Sans" charset="0"/>
                </a:endParaRPr>
              </a:p>
            </p:txBody>
          </p:sp>
          <p:sp>
            <p:nvSpPr>
              <p:cNvPr id="74" name="TextBox 73"/>
              <p:cNvSpPr txBox="1"/>
              <p:nvPr/>
            </p:nvSpPr>
            <p:spPr>
              <a:xfrm>
                <a:off x="3353391" y="6032390"/>
                <a:ext cx="1312278" cy="245086"/>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Calcium signaling</a:t>
                </a:r>
              </a:p>
            </p:txBody>
          </p:sp>
          <p:sp>
            <p:nvSpPr>
              <p:cNvPr id="75" name="TextBox 74"/>
              <p:cNvSpPr txBox="1"/>
              <p:nvPr/>
            </p:nvSpPr>
            <p:spPr>
              <a:xfrm>
                <a:off x="6111620" y="3742163"/>
                <a:ext cx="1480184" cy="400748"/>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Ubiquitin-mediated </a:t>
                </a:r>
              </a:p>
              <a:p>
                <a:pPr>
                  <a:defRPr/>
                </a:pPr>
                <a:r>
                  <a:rPr lang="en-US" sz="1000" b="1" dirty="0">
                    <a:solidFill>
                      <a:schemeClr val="tx2">
                        <a:lumMod val="75000"/>
                      </a:schemeClr>
                    </a:solidFill>
                    <a:latin typeface="Gill Sans"/>
                    <a:cs typeface="Gill Sans"/>
                  </a:rPr>
                  <a:t>proteolysis</a:t>
                </a:r>
              </a:p>
            </p:txBody>
          </p:sp>
          <p:sp>
            <p:nvSpPr>
              <p:cNvPr id="76" name="TextBox 75"/>
              <p:cNvSpPr txBox="1"/>
              <p:nvPr/>
            </p:nvSpPr>
            <p:spPr>
              <a:xfrm>
                <a:off x="5334035" y="5803864"/>
                <a:ext cx="1269893" cy="399092"/>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M phase</a:t>
                </a:r>
              </a:p>
              <a:p>
                <a:pPr>
                  <a:defRPr/>
                </a:pPr>
                <a:r>
                  <a:rPr lang="en-US" sz="1000" b="1" dirty="0">
                    <a:solidFill>
                      <a:schemeClr val="tx2">
                        <a:lumMod val="75000"/>
                      </a:schemeClr>
                    </a:solidFill>
                    <a:latin typeface="Gill Sans"/>
                    <a:cs typeface="Gill Sans"/>
                  </a:rPr>
                  <a:t>G2/M Transition</a:t>
                </a:r>
              </a:p>
            </p:txBody>
          </p:sp>
          <p:sp>
            <p:nvSpPr>
              <p:cNvPr id="77" name="TextBox 76"/>
              <p:cNvSpPr txBox="1"/>
              <p:nvPr/>
            </p:nvSpPr>
            <p:spPr>
              <a:xfrm>
                <a:off x="3809836" y="4109792"/>
                <a:ext cx="1700256" cy="246742"/>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Metabolism of proteins</a:t>
                </a:r>
              </a:p>
            </p:txBody>
          </p:sp>
          <p:sp>
            <p:nvSpPr>
              <p:cNvPr id="78" name="TextBox 77"/>
              <p:cNvSpPr txBox="1"/>
              <p:nvPr/>
            </p:nvSpPr>
            <p:spPr>
              <a:xfrm>
                <a:off x="6832150" y="5479291"/>
                <a:ext cx="945492" cy="400748"/>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DNA repair</a:t>
                </a:r>
              </a:p>
              <a:p>
                <a:pPr>
                  <a:defRPr/>
                </a:pPr>
                <a:r>
                  <a:rPr lang="en-US" sz="1000" b="1" dirty="0">
                    <a:solidFill>
                      <a:schemeClr val="tx2">
                        <a:lumMod val="75000"/>
                      </a:schemeClr>
                    </a:solidFill>
                    <a:latin typeface="Gill Sans"/>
                    <a:cs typeface="Gill Sans"/>
                  </a:rPr>
                  <a:t>Cell cycle</a:t>
                </a:r>
              </a:p>
            </p:txBody>
          </p:sp>
          <p:sp>
            <p:nvSpPr>
              <p:cNvPr id="79" name="TextBox 78"/>
              <p:cNvSpPr txBox="1"/>
              <p:nvPr/>
            </p:nvSpPr>
            <p:spPr>
              <a:xfrm>
                <a:off x="2825220" y="3288424"/>
                <a:ext cx="1051453" cy="400748"/>
              </a:xfrm>
              <a:prstGeom prst="rect">
                <a:avLst/>
              </a:prstGeom>
              <a:noFill/>
            </p:spPr>
            <p:txBody>
              <a:bodyPr wrap="none">
                <a:spAutoFit/>
              </a:bodyPr>
              <a:lstStyle/>
              <a:p>
                <a:pPr>
                  <a:defRPr/>
                </a:pPr>
                <a:r>
                  <a:rPr lang="en-US" sz="1000" b="1" dirty="0">
                    <a:solidFill>
                      <a:schemeClr val="tx2">
                        <a:lumMod val="75000"/>
                      </a:schemeClr>
                    </a:solidFill>
                    <a:latin typeface="Gill Sans"/>
                    <a:cs typeface="Gill Sans"/>
                  </a:rPr>
                  <a:t>Cell adhesion </a:t>
                </a:r>
              </a:p>
              <a:p>
                <a:pPr>
                  <a:defRPr/>
                </a:pPr>
                <a:r>
                  <a:rPr lang="en-US" sz="1000" b="1" dirty="0">
                    <a:solidFill>
                      <a:schemeClr val="tx2">
                        <a:lumMod val="75000"/>
                      </a:schemeClr>
                    </a:solidFill>
                    <a:latin typeface="Gill Sans"/>
                    <a:cs typeface="Gill Sans"/>
                  </a:rPr>
                  <a:t>molecules</a:t>
                </a:r>
              </a:p>
            </p:txBody>
          </p:sp>
        </p:grpSp>
        <p:sp>
          <p:nvSpPr>
            <p:cNvPr id="64" name="Rectangle 63"/>
            <p:cNvSpPr/>
            <p:nvPr/>
          </p:nvSpPr>
          <p:spPr>
            <a:xfrm>
              <a:off x="7162800" y="5562600"/>
              <a:ext cx="6555726" cy="400110"/>
            </a:xfrm>
            <a:prstGeom prst="rect">
              <a:avLst/>
            </a:prstGeom>
          </p:spPr>
          <p:txBody>
            <a:bodyPr wrap="none">
              <a:spAutoFit/>
            </a:bodyPr>
            <a:lstStyle/>
            <a:p>
              <a:r>
                <a:rPr lang="en-US" sz="2000" dirty="0" smtClean="0">
                  <a:latin typeface="Gill Sans" charset="0"/>
                  <a:cs typeface="Gill Sans" charset="0"/>
                </a:rPr>
                <a:t>Clustering and Annotating </a:t>
              </a:r>
              <a:r>
                <a:rPr lang="en-US" sz="2000" dirty="0">
                  <a:latin typeface="Gill Sans" charset="0"/>
                  <a:cs typeface="Gill Sans" charset="0"/>
                </a:rPr>
                <a:t>of TCGA Breast Cancer Mutations</a:t>
              </a:r>
            </a:p>
          </p:txBody>
        </p:sp>
      </p:grpSp>
    </p:spTree>
    <p:extLst>
      <p:ext uri="{BB962C8B-B14F-4D97-AF65-F5344CB8AC3E}">
        <p14:creationId xmlns:p14="http://schemas.microsoft.com/office/powerpoint/2010/main" val="68799348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3"/>
          <p:cNvSpPr txBox="1">
            <a:spLocks noChangeArrowheads="1"/>
          </p:cNvSpPr>
          <p:nvPr/>
        </p:nvSpPr>
        <p:spPr bwMode="auto">
          <a:xfrm>
            <a:off x="76200" y="838200"/>
            <a:ext cx="8763000" cy="632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2900" indent="-3429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charset="0"/>
                <a:ea typeface="MS PGothic" charset="0"/>
                <a:cs typeface="MS PGothic" charset="0"/>
              </a:defRPr>
            </a:lvl9pPr>
          </a:lstStyle>
          <a:p>
            <a:pPr hangingPunct="1">
              <a:lnSpc>
                <a:spcPct val="120000"/>
              </a:lnSpc>
              <a:spcBef>
                <a:spcPts val="450"/>
              </a:spcBef>
              <a:buClr>
                <a:srgbClr val="38793A"/>
              </a:buClr>
              <a:buFont typeface="Arial" charset="0"/>
              <a:buChar char="•"/>
            </a:pPr>
            <a:endParaRPr lang="en-US" sz="1800">
              <a:solidFill>
                <a:srgbClr val="000000"/>
              </a:solidFill>
              <a:latin typeface="Gill Sans" charset="0"/>
              <a:cs typeface="Gill Sans" charset="0"/>
            </a:endParaRPr>
          </a:p>
        </p:txBody>
      </p:sp>
      <p:sp>
        <p:nvSpPr>
          <p:cNvPr id="100354" name="Rectangle 2"/>
          <p:cNvSpPr txBox="1">
            <a:spLocks noChangeArrowheads="1"/>
          </p:cNvSpPr>
          <p:nvPr/>
        </p:nvSpPr>
        <p:spPr bwMode="auto">
          <a:xfrm>
            <a:off x="228600" y="152400"/>
            <a:ext cx="86106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2800" b="1" dirty="0">
                <a:solidFill>
                  <a:srgbClr val="000090"/>
                </a:solidFill>
                <a:latin typeface="Gill Sans" charset="0"/>
              </a:rPr>
              <a:t>Conclusions</a:t>
            </a:r>
          </a:p>
        </p:txBody>
      </p:sp>
      <p:sp>
        <p:nvSpPr>
          <p:cNvPr id="4" name="Content Placeholder 2"/>
          <p:cNvSpPr>
            <a:spLocks noGrp="1"/>
          </p:cNvSpPr>
          <p:nvPr>
            <p:ph idx="1"/>
          </p:nvPr>
        </p:nvSpPr>
        <p:spPr>
          <a:xfrm>
            <a:off x="88900" y="1104900"/>
            <a:ext cx="8902700" cy="5638800"/>
          </a:xfrm>
        </p:spPr>
        <p:txBody>
          <a:bodyPr/>
          <a:lstStyle/>
          <a:p>
            <a:pPr>
              <a:buClr>
                <a:srgbClr val="000090"/>
              </a:buClr>
            </a:pPr>
            <a:r>
              <a:rPr lang="en-US" sz="2400" dirty="0" err="1">
                <a:latin typeface="Gill Sans" charset="0"/>
                <a:cs typeface="Gill Sans" charset="0"/>
              </a:rPr>
              <a:t>Reactome</a:t>
            </a:r>
            <a:r>
              <a:rPr lang="en-US" sz="2400" dirty="0">
                <a:latin typeface="Gill Sans" charset="0"/>
                <a:cs typeface="Gill Sans" charset="0"/>
              </a:rPr>
              <a:t> is a highly reliable, curated database of biological pathways.</a:t>
            </a:r>
          </a:p>
          <a:p>
            <a:pPr>
              <a:buClr>
                <a:srgbClr val="000090"/>
              </a:buClr>
            </a:pPr>
            <a:r>
              <a:rPr lang="en-US" sz="2400" dirty="0">
                <a:latin typeface="Gill Sans" charset="0"/>
                <a:cs typeface="Gill Sans" charset="0"/>
              </a:rPr>
              <a:t>Web site provides tools and datasets for visualizing pathway data and interpreting your experimental data</a:t>
            </a:r>
            <a:r>
              <a:rPr lang="en-US" sz="2400" dirty="0" smtClean="0">
                <a:latin typeface="Gill Sans" charset="0"/>
                <a:cs typeface="Gill Sans" charset="0"/>
              </a:rPr>
              <a:t>.</a:t>
            </a:r>
          </a:p>
          <a:p>
            <a:pPr>
              <a:buClr>
                <a:srgbClr val="000090"/>
              </a:buClr>
            </a:pPr>
            <a:r>
              <a:rPr lang="en-US" dirty="0" err="1" smtClean="0">
                <a:latin typeface="Gill Sans" charset="0"/>
                <a:cs typeface="Gill Sans" charset="0"/>
              </a:rPr>
              <a:t>ReactomeFIViz</a:t>
            </a:r>
            <a:r>
              <a:rPr lang="en-US" dirty="0" smtClean="0">
                <a:latin typeface="Gill Sans" charset="0"/>
                <a:cs typeface="Gill Sans" charset="0"/>
              </a:rPr>
              <a:t> app </a:t>
            </a:r>
            <a:r>
              <a:rPr lang="en-US" sz="2400" dirty="0" smtClean="0">
                <a:latin typeface="Gill Sans" charset="0"/>
                <a:cs typeface="Gill Sans" charset="0"/>
              </a:rPr>
              <a:t>provides </a:t>
            </a:r>
            <a:r>
              <a:rPr lang="en-US" sz="2400" dirty="0">
                <a:latin typeface="Gill Sans" charset="0"/>
                <a:cs typeface="Gill Sans" charset="0"/>
              </a:rPr>
              <a:t>a powerful way to visualize and analyze cancer and disease data sets</a:t>
            </a:r>
            <a:r>
              <a:rPr lang="en-US" sz="2400" dirty="0" smtClean="0">
                <a:latin typeface="Gill Sans" charset="0"/>
                <a:cs typeface="Gill Sans" charset="0"/>
              </a:rPr>
              <a:t>.</a:t>
            </a:r>
          </a:p>
          <a:p>
            <a:pPr>
              <a:buClr>
                <a:srgbClr val="000090"/>
              </a:buClr>
            </a:pPr>
            <a:r>
              <a:rPr lang="en-US" dirty="0">
                <a:latin typeface="Gill Sans" charset="0"/>
                <a:cs typeface="Gill Sans" charset="0"/>
              </a:rPr>
              <a:t>All data and software are open to public; no licensing required</a:t>
            </a:r>
            <a:r>
              <a:rPr lang="en-US" dirty="0" smtClean="0">
                <a:latin typeface="Gill Sans" charset="0"/>
                <a:cs typeface="Gill Sans" charset="0"/>
              </a:rPr>
              <a:t>.</a:t>
            </a:r>
            <a:endParaRPr lang="en-US" dirty="0">
              <a:latin typeface="Gill Sans" charset="0"/>
              <a:cs typeface="Gill Sans" charset="0"/>
            </a:endParaRPr>
          </a:p>
        </p:txBody>
      </p:sp>
    </p:spTree>
    <p:extLst>
      <p:ext uri="{BB962C8B-B14F-4D97-AF65-F5344CB8AC3E}">
        <p14:creationId xmlns:p14="http://schemas.microsoft.com/office/powerpoint/2010/main" val="1441056079"/>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r>
              <a:rPr lang="en-US" sz="2800" b="1" dirty="0">
                <a:latin typeface="Gill Sans" charset="0"/>
              </a:rPr>
              <a:t>Acknowledgements</a:t>
            </a:r>
          </a:p>
        </p:txBody>
      </p:sp>
      <p:sp>
        <p:nvSpPr>
          <p:cNvPr id="15" name="Content Placeholder 2"/>
          <p:cNvSpPr>
            <a:spLocks noGrp="1"/>
          </p:cNvSpPr>
          <p:nvPr>
            <p:ph idx="1"/>
          </p:nvPr>
        </p:nvSpPr>
        <p:spPr>
          <a:xfrm>
            <a:off x="533400" y="1130300"/>
            <a:ext cx="7988300" cy="4178300"/>
          </a:xfrm>
          <a:extLst/>
        </p:spPr>
        <p:txBody>
          <a:bodyPr numCol="2">
            <a:noAutofit/>
          </a:bodyPr>
          <a:lstStyle/>
          <a:p>
            <a:pPr eaLnBrk="1" hangingPunct="1">
              <a:buClr>
                <a:srgbClr val="38793A"/>
              </a:buClr>
              <a:defRPr/>
            </a:pPr>
            <a:r>
              <a:rPr lang="en-US" sz="2000" dirty="0" smtClean="0">
                <a:solidFill>
                  <a:srgbClr val="000090"/>
                </a:solidFill>
                <a:latin typeface="Gill Sans" charset="0"/>
                <a:cs typeface="Gill Sans" charset="0"/>
              </a:rPr>
              <a:t>Eric Dawson</a:t>
            </a:r>
          </a:p>
          <a:p>
            <a:pPr>
              <a:buClr>
                <a:srgbClr val="38793A"/>
              </a:buClr>
              <a:defRPr/>
            </a:pPr>
            <a:r>
              <a:rPr lang="en-US" sz="2000" dirty="0">
                <a:solidFill>
                  <a:srgbClr val="000090"/>
                </a:solidFill>
                <a:latin typeface="Gill Sans" charset="0"/>
                <a:cs typeface="Gill Sans" charset="0"/>
              </a:rPr>
              <a:t>Antonio </a:t>
            </a:r>
            <a:r>
              <a:rPr lang="en-US" sz="2000" dirty="0" err="1">
                <a:solidFill>
                  <a:srgbClr val="000090"/>
                </a:solidFill>
                <a:latin typeface="Gill Sans" charset="0"/>
                <a:cs typeface="Gill Sans" charset="0"/>
              </a:rPr>
              <a:t>Fabregat</a:t>
            </a:r>
            <a:r>
              <a:rPr lang="en-US" sz="2000" dirty="0">
                <a:solidFill>
                  <a:srgbClr val="000090"/>
                </a:solidFill>
                <a:latin typeface="Gill Sans" charset="0"/>
                <a:cs typeface="Gill Sans" charset="0"/>
              </a:rPr>
              <a:t> </a:t>
            </a:r>
            <a:r>
              <a:rPr lang="en-US" sz="2000" dirty="0" err="1">
                <a:solidFill>
                  <a:srgbClr val="000090"/>
                </a:solidFill>
                <a:latin typeface="Gill Sans" charset="0"/>
                <a:cs typeface="Gill Sans" charset="0"/>
              </a:rPr>
              <a:t>Mundo</a:t>
            </a:r>
            <a:endParaRPr lang="en-US" sz="2000" dirty="0">
              <a:solidFill>
                <a:srgbClr val="000090"/>
              </a:solidFill>
              <a:latin typeface="Gill Sans" charset="0"/>
              <a:cs typeface="Gill Sans" charset="0"/>
            </a:endParaRPr>
          </a:p>
          <a:p>
            <a:pPr eaLnBrk="1" hangingPunct="1">
              <a:buClr>
                <a:srgbClr val="38793A"/>
              </a:buClr>
              <a:defRPr/>
            </a:pPr>
            <a:r>
              <a:rPr lang="en-US" sz="2000" dirty="0" err="1" smtClean="0">
                <a:solidFill>
                  <a:srgbClr val="000090"/>
                </a:solidFill>
                <a:latin typeface="Gill Sans" charset="0"/>
                <a:cs typeface="Gill Sans" charset="0"/>
              </a:rPr>
              <a:t>Phani</a:t>
            </a:r>
            <a:r>
              <a:rPr lang="en-US" sz="2000" dirty="0" smtClean="0">
                <a:solidFill>
                  <a:srgbClr val="000090"/>
                </a:solidFill>
                <a:latin typeface="Gill Sans" charset="0"/>
                <a:cs typeface="Gill Sans" charset="0"/>
              </a:rPr>
              <a:t> </a:t>
            </a:r>
            <a:r>
              <a:rPr lang="en-US" sz="2000" dirty="0" err="1">
                <a:solidFill>
                  <a:srgbClr val="000090"/>
                </a:solidFill>
                <a:latin typeface="Gill Sans" charset="0"/>
                <a:cs typeface="Gill Sans" charset="0"/>
              </a:rPr>
              <a:t>Garapati</a:t>
            </a:r>
            <a:endParaRPr lang="en-US" sz="2000" dirty="0">
              <a:solidFill>
                <a:srgbClr val="000090"/>
              </a:solidFill>
              <a:latin typeface="Gill Sans" charset="0"/>
              <a:cs typeface="Gill Sans" charset="0"/>
            </a:endParaRPr>
          </a:p>
          <a:p>
            <a:pPr>
              <a:buClr>
                <a:srgbClr val="38793A"/>
              </a:buClr>
              <a:defRPr/>
            </a:pPr>
            <a:r>
              <a:rPr lang="en-US" sz="2000" dirty="0">
                <a:solidFill>
                  <a:srgbClr val="000090"/>
                </a:solidFill>
                <a:latin typeface="Gill Sans" charset="0"/>
                <a:cs typeface="Gill Sans" charset="0"/>
              </a:rPr>
              <a:t>Marc Gillespie</a:t>
            </a:r>
          </a:p>
          <a:p>
            <a:pPr eaLnBrk="1" hangingPunct="1">
              <a:buClr>
                <a:srgbClr val="38793A"/>
              </a:buClr>
              <a:defRPr/>
            </a:pPr>
            <a:r>
              <a:rPr lang="en-US" sz="2000" dirty="0" err="1" smtClean="0">
                <a:solidFill>
                  <a:srgbClr val="000090"/>
                </a:solidFill>
                <a:latin typeface="Gill Sans" charset="0"/>
                <a:cs typeface="Gill Sans" charset="0"/>
              </a:rPr>
              <a:t>Bijay</a:t>
            </a:r>
            <a:r>
              <a:rPr lang="en-US" sz="2000" dirty="0" smtClean="0">
                <a:solidFill>
                  <a:srgbClr val="000090"/>
                </a:solidFill>
                <a:latin typeface="Gill Sans" charset="0"/>
                <a:cs typeface="Gill Sans" charset="0"/>
              </a:rPr>
              <a:t> </a:t>
            </a:r>
            <a:r>
              <a:rPr lang="en-US" sz="2000" dirty="0" err="1">
                <a:solidFill>
                  <a:srgbClr val="000090"/>
                </a:solidFill>
                <a:latin typeface="Gill Sans" charset="0"/>
                <a:cs typeface="Gill Sans" charset="0"/>
              </a:rPr>
              <a:t>Jassal</a:t>
            </a:r>
            <a:r>
              <a:rPr lang="en-US" sz="2000" dirty="0">
                <a:solidFill>
                  <a:srgbClr val="000090"/>
                </a:solidFill>
                <a:latin typeface="Gill Sans" charset="0"/>
                <a:cs typeface="Gill Sans" charset="0"/>
              </a:rPr>
              <a:t>	</a:t>
            </a:r>
          </a:p>
          <a:p>
            <a:pPr eaLnBrk="1" hangingPunct="1">
              <a:buClr>
                <a:srgbClr val="38793A"/>
              </a:buClr>
              <a:defRPr/>
            </a:pPr>
            <a:r>
              <a:rPr lang="en-US" sz="2000" dirty="0">
                <a:solidFill>
                  <a:srgbClr val="000090"/>
                </a:solidFill>
                <a:latin typeface="Gill Sans" charset="0"/>
                <a:cs typeface="Gill Sans" charset="0"/>
              </a:rPr>
              <a:t>Steve </a:t>
            </a:r>
            <a:r>
              <a:rPr lang="en-US" sz="2000" dirty="0" err="1">
                <a:solidFill>
                  <a:srgbClr val="000090"/>
                </a:solidFill>
                <a:latin typeface="Gill Sans" charset="0"/>
                <a:cs typeface="Gill Sans" charset="0"/>
              </a:rPr>
              <a:t>Jupe</a:t>
            </a:r>
            <a:endParaRPr lang="en-US" sz="2000" dirty="0">
              <a:solidFill>
                <a:srgbClr val="000090"/>
              </a:solidFill>
              <a:latin typeface="Gill Sans" charset="0"/>
              <a:cs typeface="Gill Sans" charset="0"/>
            </a:endParaRPr>
          </a:p>
          <a:p>
            <a:pPr eaLnBrk="1" hangingPunct="1">
              <a:buClr>
                <a:srgbClr val="38793A"/>
              </a:buClr>
              <a:defRPr/>
            </a:pPr>
            <a:r>
              <a:rPr lang="en-US" sz="2000" dirty="0">
                <a:solidFill>
                  <a:srgbClr val="000090"/>
                </a:solidFill>
                <a:latin typeface="Gill Sans" charset="0"/>
                <a:cs typeface="Gill Sans" charset="0"/>
              </a:rPr>
              <a:t>Bruce May	</a:t>
            </a:r>
          </a:p>
          <a:p>
            <a:pPr>
              <a:buClr>
                <a:srgbClr val="38793A"/>
              </a:buClr>
              <a:defRPr/>
            </a:pPr>
            <a:r>
              <a:rPr lang="en-US" sz="2000" dirty="0">
                <a:solidFill>
                  <a:srgbClr val="000090"/>
                </a:solidFill>
                <a:latin typeface="Gill Sans" charset="0"/>
                <a:cs typeface="Gill Sans" charset="0"/>
              </a:rPr>
              <a:t>Lisa Matthews</a:t>
            </a:r>
          </a:p>
          <a:p>
            <a:pPr>
              <a:buClr>
                <a:srgbClr val="38793A"/>
              </a:buClr>
              <a:defRPr/>
            </a:pPr>
            <a:r>
              <a:rPr lang="en-US" sz="2000" dirty="0" err="1" smtClean="0">
                <a:solidFill>
                  <a:srgbClr val="000090"/>
                </a:solidFill>
                <a:latin typeface="Gill Sans" charset="0"/>
                <a:cs typeface="Gill Sans" charset="0"/>
              </a:rPr>
              <a:t>Marija</a:t>
            </a:r>
            <a:r>
              <a:rPr lang="en-US" sz="2000" dirty="0" smtClean="0">
                <a:solidFill>
                  <a:srgbClr val="000090"/>
                </a:solidFill>
                <a:latin typeface="Gill Sans" charset="0"/>
                <a:cs typeface="Gill Sans" charset="0"/>
              </a:rPr>
              <a:t> </a:t>
            </a:r>
            <a:r>
              <a:rPr lang="en-US" sz="2000" dirty="0" err="1">
                <a:solidFill>
                  <a:srgbClr val="000090"/>
                </a:solidFill>
                <a:latin typeface="Gill Sans" charset="0"/>
                <a:cs typeface="Gill Sans" charset="0"/>
              </a:rPr>
              <a:t>Orlic-</a:t>
            </a:r>
            <a:r>
              <a:rPr lang="en-US" sz="2000" dirty="0" err="1" smtClean="0">
                <a:solidFill>
                  <a:srgbClr val="000090"/>
                </a:solidFill>
                <a:latin typeface="Gill Sans" charset="0"/>
                <a:cs typeface="Gill Sans" charset="0"/>
              </a:rPr>
              <a:t>Milacic</a:t>
            </a:r>
            <a:endParaRPr lang="en-US" sz="2000" dirty="0">
              <a:solidFill>
                <a:srgbClr val="000090"/>
              </a:solidFill>
              <a:latin typeface="Gill Sans" charset="0"/>
              <a:cs typeface="Gill Sans" charset="0"/>
            </a:endParaRPr>
          </a:p>
          <a:p>
            <a:pPr>
              <a:buClr>
                <a:srgbClr val="38793A"/>
              </a:buClr>
              <a:defRPr/>
            </a:pPr>
            <a:r>
              <a:rPr lang="en-US" sz="2000" dirty="0" smtClean="0">
                <a:solidFill>
                  <a:srgbClr val="000090"/>
                </a:solidFill>
                <a:latin typeface="Gill Sans" charset="0"/>
                <a:cs typeface="Gill Sans" charset="0"/>
              </a:rPr>
              <a:t>Karen </a:t>
            </a:r>
            <a:r>
              <a:rPr lang="en-US" sz="2000" dirty="0" err="1">
                <a:solidFill>
                  <a:srgbClr val="000090"/>
                </a:solidFill>
                <a:latin typeface="Gill Sans" charset="0"/>
                <a:cs typeface="Gill Sans" charset="0"/>
              </a:rPr>
              <a:t>Rothfels</a:t>
            </a:r>
            <a:endParaRPr lang="en-US" sz="2000" dirty="0">
              <a:solidFill>
                <a:srgbClr val="000090"/>
              </a:solidFill>
              <a:latin typeface="Gill Sans" charset="0"/>
              <a:cs typeface="Gill Sans" charset="0"/>
            </a:endParaRPr>
          </a:p>
          <a:p>
            <a:pPr>
              <a:buClr>
                <a:srgbClr val="38793A"/>
              </a:buClr>
              <a:defRPr/>
            </a:pPr>
            <a:endParaRPr lang="en-US" sz="2000" dirty="0" smtClean="0">
              <a:solidFill>
                <a:srgbClr val="000090"/>
              </a:solidFill>
              <a:latin typeface="Gill Sans" charset="0"/>
              <a:cs typeface="Gill Sans" charset="0"/>
            </a:endParaRPr>
          </a:p>
          <a:p>
            <a:pPr>
              <a:buClr>
                <a:srgbClr val="38793A"/>
              </a:buClr>
              <a:defRPr/>
            </a:pPr>
            <a:r>
              <a:rPr lang="en-US" sz="2000" dirty="0" smtClean="0">
                <a:solidFill>
                  <a:srgbClr val="000090"/>
                </a:solidFill>
                <a:latin typeface="Gill Sans" charset="0"/>
                <a:cs typeface="Gill Sans" charset="0"/>
              </a:rPr>
              <a:t>Veronica </a:t>
            </a:r>
            <a:r>
              <a:rPr lang="en-US" sz="2000" dirty="0" err="1">
                <a:solidFill>
                  <a:srgbClr val="000090"/>
                </a:solidFill>
                <a:latin typeface="Gill Sans" charset="0"/>
                <a:cs typeface="Gill Sans" charset="0"/>
              </a:rPr>
              <a:t>Shamovsky</a:t>
            </a:r>
            <a:endParaRPr lang="en-US" sz="2000" dirty="0">
              <a:solidFill>
                <a:srgbClr val="000090"/>
              </a:solidFill>
              <a:latin typeface="Gill Sans" charset="0"/>
              <a:cs typeface="Gill Sans" charset="0"/>
            </a:endParaRPr>
          </a:p>
          <a:p>
            <a:pPr>
              <a:buClr>
                <a:srgbClr val="38793A"/>
              </a:buClr>
              <a:defRPr/>
            </a:pPr>
            <a:r>
              <a:rPr lang="en-US" sz="2000" dirty="0" err="1" smtClean="0">
                <a:solidFill>
                  <a:srgbClr val="000090"/>
                </a:solidFill>
                <a:latin typeface="Gill Sans" charset="0"/>
                <a:cs typeface="Gill Sans" charset="0"/>
              </a:rPr>
              <a:t>Konstantinos</a:t>
            </a:r>
            <a:r>
              <a:rPr lang="en-US" sz="2000" dirty="0" smtClean="0">
                <a:solidFill>
                  <a:srgbClr val="000090"/>
                </a:solidFill>
                <a:latin typeface="Gill Sans" charset="0"/>
                <a:cs typeface="Gill Sans" charset="0"/>
              </a:rPr>
              <a:t> </a:t>
            </a:r>
            <a:r>
              <a:rPr lang="en-US" sz="2000" dirty="0" err="1" smtClean="0">
                <a:solidFill>
                  <a:srgbClr val="000090"/>
                </a:solidFill>
                <a:latin typeface="Gill Sans" charset="0"/>
                <a:cs typeface="Gill Sans" charset="0"/>
              </a:rPr>
              <a:t>Sidiropoulos</a:t>
            </a:r>
            <a:endParaRPr lang="en-US" sz="2000" dirty="0" smtClean="0">
              <a:solidFill>
                <a:srgbClr val="000090"/>
              </a:solidFill>
              <a:latin typeface="Gill Sans" charset="0"/>
              <a:cs typeface="Gill Sans" charset="0"/>
            </a:endParaRPr>
          </a:p>
          <a:p>
            <a:pPr>
              <a:buClr>
                <a:srgbClr val="38793A"/>
              </a:buClr>
              <a:defRPr/>
            </a:pPr>
            <a:r>
              <a:rPr lang="en-US" sz="2000" dirty="0" err="1">
                <a:solidFill>
                  <a:srgbClr val="000090"/>
                </a:solidFill>
                <a:latin typeface="Gill Sans" charset="0"/>
                <a:cs typeface="Gill Sans" charset="0"/>
              </a:rPr>
              <a:t>Guilherme</a:t>
            </a:r>
            <a:r>
              <a:rPr lang="en-US" sz="2000" dirty="0">
                <a:solidFill>
                  <a:srgbClr val="000090"/>
                </a:solidFill>
                <a:latin typeface="Gill Sans" charset="0"/>
                <a:cs typeface="Gill Sans" charset="0"/>
              </a:rPr>
              <a:t> </a:t>
            </a:r>
            <a:r>
              <a:rPr lang="en-US" sz="2000" dirty="0" err="1" smtClean="0">
                <a:solidFill>
                  <a:srgbClr val="000090"/>
                </a:solidFill>
                <a:latin typeface="Gill Sans" charset="0"/>
                <a:cs typeface="Gill Sans" charset="0"/>
              </a:rPr>
              <a:t>Viteri</a:t>
            </a:r>
            <a:endParaRPr lang="en-US" sz="2000" dirty="0" smtClean="0">
              <a:solidFill>
                <a:srgbClr val="000090"/>
              </a:solidFill>
              <a:latin typeface="Gill Sans" charset="0"/>
              <a:cs typeface="Gill Sans" charset="0"/>
            </a:endParaRPr>
          </a:p>
          <a:p>
            <a:pPr>
              <a:buClr>
                <a:srgbClr val="38793A"/>
              </a:buClr>
              <a:defRPr/>
            </a:pPr>
            <a:r>
              <a:rPr lang="en-US" sz="2000" dirty="0" smtClean="0">
                <a:solidFill>
                  <a:srgbClr val="000090"/>
                </a:solidFill>
                <a:latin typeface="Gill Sans" charset="0"/>
                <a:cs typeface="Gill Sans" charset="0"/>
              </a:rPr>
              <a:t>Joel Weiser</a:t>
            </a:r>
          </a:p>
          <a:p>
            <a:pPr eaLnBrk="1" hangingPunct="1">
              <a:buClr>
                <a:srgbClr val="38793A"/>
              </a:buClr>
              <a:defRPr/>
            </a:pPr>
            <a:r>
              <a:rPr lang="en-US" sz="2000" dirty="0" smtClean="0">
                <a:solidFill>
                  <a:srgbClr val="000090"/>
                </a:solidFill>
                <a:latin typeface="Gill Sans" charset="0"/>
                <a:cs typeface="Gill Sans" charset="0"/>
              </a:rPr>
              <a:t>Marissa Webber</a:t>
            </a:r>
            <a:r>
              <a:rPr lang="en-US" sz="2000" dirty="0">
                <a:solidFill>
                  <a:srgbClr val="000090"/>
                </a:solidFill>
                <a:latin typeface="Gill Sans" charset="0"/>
                <a:cs typeface="Gill Sans" charset="0"/>
              </a:rPr>
              <a:t>	</a:t>
            </a:r>
          </a:p>
          <a:p>
            <a:pPr>
              <a:buClr>
                <a:srgbClr val="38793A"/>
              </a:buClr>
              <a:defRPr/>
            </a:pPr>
            <a:r>
              <a:rPr lang="en-US" sz="2000" dirty="0" err="1" smtClean="0">
                <a:solidFill>
                  <a:srgbClr val="000090"/>
                </a:solidFill>
                <a:latin typeface="Gill Sans" charset="0"/>
                <a:cs typeface="Gill Sans" charset="0"/>
              </a:rPr>
              <a:t>Guanming</a:t>
            </a:r>
            <a:r>
              <a:rPr lang="en-US" sz="2000" dirty="0" smtClean="0">
                <a:solidFill>
                  <a:srgbClr val="000090"/>
                </a:solidFill>
                <a:latin typeface="Gill Sans" charset="0"/>
                <a:cs typeface="Gill Sans" charset="0"/>
              </a:rPr>
              <a:t> </a:t>
            </a:r>
            <a:r>
              <a:rPr lang="en-US" sz="2000" dirty="0">
                <a:solidFill>
                  <a:srgbClr val="000090"/>
                </a:solidFill>
                <a:latin typeface="Gill Sans" charset="0"/>
                <a:cs typeface="Gill Sans" charset="0"/>
              </a:rPr>
              <a:t>Wu</a:t>
            </a:r>
          </a:p>
          <a:p>
            <a:pPr eaLnBrk="1" hangingPunct="1">
              <a:buClr>
                <a:srgbClr val="38793A"/>
              </a:buClr>
              <a:defRPr/>
            </a:pPr>
            <a:r>
              <a:rPr lang="en-US" sz="2000" dirty="0" smtClean="0">
                <a:solidFill>
                  <a:srgbClr val="000090"/>
                </a:solidFill>
                <a:latin typeface="Gill Sans" charset="0"/>
                <a:cs typeface="Gill Sans" charset="0"/>
              </a:rPr>
              <a:t>Henning Hermjakob</a:t>
            </a:r>
            <a:endParaRPr lang="en-US" sz="2000" dirty="0">
              <a:solidFill>
                <a:srgbClr val="000090"/>
              </a:solidFill>
              <a:latin typeface="Gill Sans" charset="0"/>
              <a:cs typeface="Gill Sans" charset="0"/>
            </a:endParaRPr>
          </a:p>
          <a:p>
            <a:pPr eaLnBrk="1" hangingPunct="1">
              <a:buClr>
                <a:srgbClr val="38793A"/>
              </a:buClr>
              <a:defRPr/>
            </a:pPr>
            <a:r>
              <a:rPr lang="en-US" sz="2000" dirty="0">
                <a:solidFill>
                  <a:srgbClr val="000090"/>
                </a:solidFill>
                <a:latin typeface="Gill Sans" charset="0"/>
                <a:cs typeface="Gill Sans" charset="0"/>
              </a:rPr>
              <a:t>Peter </a:t>
            </a:r>
            <a:r>
              <a:rPr lang="en-US" sz="2000" dirty="0" err="1">
                <a:solidFill>
                  <a:srgbClr val="000090"/>
                </a:solidFill>
                <a:latin typeface="Gill Sans" charset="0"/>
                <a:cs typeface="Gill Sans" charset="0"/>
              </a:rPr>
              <a:t>D’Eustachio</a:t>
            </a:r>
            <a:endParaRPr lang="en-US" sz="2000" dirty="0">
              <a:solidFill>
                <a:srgbClr val="000090"/>
              </a:solidFill>
              <a:latin typeface="Gill Sans" charset="0"/>
              <a:cs typeface="Gill Sans" charset="0"/>
            </a:endParaRPr>
          </a:p>
          <a:p>
            <a:pPr eaLnBrk="1" hangingPunct="1">
              <a:buClr>
                <a:srgbClr val="38793A"/>
              </a:buClr>
              <a:defRPr/>
            </a:pPr>
            <a:r>
              <a:rPr lang="en-US" sz="2000" dirty="0" smtClean="0">
                <a:solidFill>
                  <a:srgbClr val="000090"/>
                </a:solidFill>
                <a:latin typeface="Gill Sans" charset="0"/>
                <a:cs typeface="Gill Sans" charset="0"/>
              </a:rPr>
              <a:t>Lincoln </a:t>
            </a:r>
            <a:r>
              <a:rPr lang="en-US" sz="2000" dirty="0">
                <a:solidFill>
                  <a:srgbClr val="000090"/>
                </a:solidFill>
                <a:latin typeface="Gill Sans" charset="0"/>
                <a:cs typeface="Gill Sans" charset="0"/>
              </a:rPr>
              <a:t>Stein</a:t>
            </a:r>
          </a:p>
          <a:p>
            <a:pPr eaLnBrk="1" hangingPunct="1">
              <a:buClr>
                <a:srgbClr val="38793A"/>
              </a:buClr>
              <a:defRPr/>
            </a:pPr>
            <a:endParaRPr lang="en-US" sz="2000" dirty="0">
              <a:solidFill>
                <a:srgbClr val="000090"/>
              </a:solidFill>
              <a:latin typeface="Gill Sans" charset="0"/>
              <a:cs typeface="Gill Sans" charset="0"/>
            </a:endParaRPr>
          </a:p>
          <a:p>
            <a:pPr>
              <a:defRPr/>
            </a:pPr>
            <a:endParaRPr lang="en-US" dirty="0">
              <a:solidFill>
                <a:srgbClr val="000090"/>
              </a:solidFill>
              <a:ea typeface="ＭＳ Ｐゴシック" charset="0"/>
              <a:cs typeface="ＭＳ Ｐゴシック" charset="0"/>
            </a:endParaRPr>
          </a:p>
        </p:txBody>
      </p:sp>
    </p:spTree>
    <p:extLst>
      <p:ext uri="{BB962C8B-B14F-4D97-AF65-F5344CB8AC3E}">
        <p14:creationId xmlns:p14="http://schemas.microsoft.com/office/powerpoint/2010/main" val="1870798384"/>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29" y="166560"/>
            <a:ext cx="8153399" cy="762000"/>
          </a:xfrm>
        </p:spPr>
        <p:txBody>
          <a:bodyPr/>
          <a:lstStyle/>
          <a:p>
            <a:r>
              <a:rPr lang="en-US" sz="2800" b="1" dirty="0" smtClean="0">
                <a:latin typeface="Gill Sans"/>
                <a:cs typeface="Gill Sans"/>
              </a:rPr>
              <a:t>BIG data &amp; Genomics</a:t>
            </a:r>
            <a:endParaRPr lang="en-US" sz="2800" b="1" dirty="0">
              <a:latin typeface="Gill Sans"/>
              <a:cs typeface="Gill San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82" y="658276"/>
            <a:ext cx="7745246" cy="459608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Box 4"/>
          <p:cNvSpPr txBox="1">
            <a:spLocks noChangeArrowheads="1"/>
          </p:cNvSpPr>
          <p:nvPr/>
        </p:nvSpPr>
        <p:spPr bwMode="auto">
          <a:xfrm>
            <a:off x="181826" y="5268763"/>
            <a:ext cx="91821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200" dirty="0">
                <a:latin typeface="Gill Sans"/>
                <a:cs typeface="Gill Sans"/>
              </a:rPr>
              <a:t>Stephens ZD, Lee SY, </a:t>
            </a:r>
            <a:r>
              <a:rPr lang="en-US" sz="1200" dirty="0" err="1">
                <a:latin typeface="Gill Sans"/>
                <a:cs typeface="Gill Sans"/>
              </a:rPr>
              <a:t>Faghri</a:t>
            </a:r>
            <a:r>
              <a:rPr lang="en-US" sz="1200" dirty="0">
                <a:latin typeface="Gill Sans"/>
                <a:cs typeface="Gill Sans"/>
              </a:rPr>
              <a:t> F, Campbell RH, </a:t>
            </a:r>
            <a:r>
              <a:rPr lang="en-US" sz="1200" dirty="0" err="1">
                <a:latin typeface="Gill Sans"/>
                <a:cs typeface="Gill Sans"/>
              </a:rPr>
              <a:t>Zhai</a:t>
            </a:r>
            <a:r>
              <a:rPr lang="en-US" sz="1200" dirty="0">
                <a:latin typeface="Gill Sans"/>
                <a:cs typeface="Gill Sans"/>
              </a:rPr>
              <a:t> C, et al. (2015) Big Data: Astronomical or </a:t>
            </a:r>
            <a:r>
              <a:rPr lang="en-US" sz="1200" dirty="0" err="1">
                <a:latin typeface="Gill Sans"/>
                <a:cs typeface="Gill Sans"/>
              </a:rPr>
              <a:t>Genomical</a:t>
            </a:r>
            <a:r>
              <a:rPr lang="en-US" sz="1200" dirty="0">
                <a:latin typeface="Gill Sans"/>
                <a:cs typeface="Gill Sans"/>
              </a:rPr>
              <a:t>?. </a:t>
            </a:r>
            <a:r>
              <a:rPr lang="en-US" sz="1200" dirty="0" err="1">
                <a:latin typeface="Gill Sans"/>
                <a:cs typeface="Gill Sans"/>
              </a:rPr>
              <a:t>PLoS</a:t>
            </a:r>
            <a:r>
              <a:rPr lang="en-US" sz="1200" dirty="0">
                <a:latin typeface="Gill Sans"/>
                <a:cs typeface="Gill Sans"/>
              </a:rPr>
              <a:t> </a:t>
            </a:r>
            <a:r>
              <a:rPr lang="en-US" sz="1200" dirty="0" err="1">
                <a:latin typeface="Gill Sans"/>
                <a:cs typeface="Gill Sans"/>
              </a:rPr>
              <a:t>Biol</a:t>
            </a:r>
            <a:r>
              <a:rPr lang="en-US" sz="1200" dirty="0">
                <a:latin typeface="Gill Sans"/>
                <a:cs typeface="Gill Sans"/>
              </a:rPr>
              <a:t> 13(7): e1002195. doi:10.1371/journal.pbio.1002195</a:t>
            </a:r>
          </a:p>
          <a:p>
            <a:pPr eaLnBrk="1" hangingPunct="1"/>
            <a:r>
              <a:rPr lang="en-US" sz="1200" dirty="0">
                <a:latin typeface="Gill Sans"/>
                <a:cs typeface="Gill Sans"/>
                <a:hlinkClick r:id="rId4"/>
              </a:rPr>
              <a:t>http://journals.plos.org/plosbiology/article?id=info:doi/10.1371/journal.pbio.1002195</a:t>
            </a:r>
            <a:endParaRPr lang="en-US" sz="1200" dirty="0">
              <a:latin typeface="Gill Sans"/>
              <a:cs typeface="Gill Sans"/>
            </a:endParaRPr>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833" y="5578642"/>
            <a:ext cx="3929859" cy="4972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50577300"/>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228600" y="152400"/>
            <a:ext cx="9144000" cy="533400"/>
          </a:xfrm>
        </p:spPr>
        <p:txBody>
          <a:bodyPr/>
          <a:lstStyle/>
          <a:p>
            <a:r>
              <a:rPr lang="en-US" sz="2800" b="1" dirty="0" smtClean="0">
                <a:latin typeface="Gill Sans" charset="0"/>
                <a:cs typeface="Gill Sans" charset="0"/>
              </a:rPr>
              <a:t>Motivation for Pathway </a:t>
            </a:r>
            <a:r>
              <a:rPr lang="en-US" sz="2800" b="1" dirty="0">
                <a:latin typeface="Gill Sans" charset="0"/>
                <a:cs typeface="Gill Sans" charset="0"/>
              </a:rPr>
              <a:t>Databases and Analysis</a:t>
            </a:r>
          </a:p>
        </p:txBody>
      </p:sp>
      <p:sp>
        <p:nvSpPr>
          <p:cNvPr id="37890" name="Content Placeholder 2"/>
          <p:cNvSpPr>
            <a:spLocks noGrp="1"/>
          </p:cNvSpPr>
          <p:nvPr>
            <p:ph idx="1"/>
          </p:nvPr>
        </p:nvSpPr>
        <p:spPr>
          <a:xfrm>
            <a:off x="381000" y="934458"/>
            <a:ext cx="8991600" cy="4355993"/>
          </a:xfrm>
        </p:spPr>
        <p:txBody>
          <a:bodyPr>
            <a:normAutofit/>
          </a:bodyPr>
          <a:lstStyle/>
          <a:p>
            <a:pPr>
              <a:buClr>
                <a:srgbClr val="000090"/>
              </a:buClr>
            </a:pPr>
            <a:r>
              <a:rPr lang="en-US" sz="2400" dirty="0" smtClean="0">
                <a:latin typeface="Gill Sans" charset="0"/>
                <a:ea typeface="ＭＳ Ｐゴシック" charset="0"/>
                <a:cs typeface="ＭＳ Ｐゴシック" charset="0"/>
              </a:rPr>
              <a:t>Intuitive </a:t>
            </a:r>
            <a:r>
              <a:rPr lang="en-US" sz="2400" dirty="0">
                <a:latin typeface="Gill Sans" charset="0"/>
                <a:ea typeface="ＭＳ Ｐゴシック" charset="0"/>
                <a:cs typeface="ＭＳ Ｐゴシック" charset="0"/>
              </a:rPr>
              <a:t>display for </a:t>
            </a:r>
            <a:r>
              <a:rPr lang="en-US" sz="2400" dirty="0" smtClean="0">
                <a:latin typeface="Gill Sans" charset="0"/>
                <a:ea typeface="ＭＳ Ｐゴシック" charset="0"/>
                <a:cs typeface="ＭＳ Ｐゴシック" charset="0"/>
              </a:rPr>
              <a:t>biological and chemical </a:t>
            </a:r>
            <a:r>
              <a:rPr lang="en-US" sz="2400" dirty="0">
                <a:latin typeface="Gill Sans" charset="0"/>
                <a:ea typeface="ＭＳ Ｐゴシック" charset="0"/>
                <a:cs typeface="ＭＳ Ｐゴシック" charset="0"/>
              </a:rPr>
              <a:t>data.</a:t>
            </a:r>
          </a:p>
          <a:p>
            <a:pPr lvl="1">
              <a:buClr>
                <a:srgbClr val="000090"/>
              </a:buClr>
            </a:pPr>
            <a:r>
              <a:rPr lang="en-US" sz="2000" dirty="0" smtClean="0">
                <a:latin typeface="Gill Sans" charset="0"/>
                <a:ea typeface="ＭＳ Ｐゴシック" charset="0"/>
                <a:cs typeface="ＭＳ Ｐゴシック" charset="0"/>
              </a:rPr>
              <a:t>Visualize multiple data types on a pathway.</a:t>
            </a:r>
          </a:p>
          <a:p>
            <a:pPr>
              <a:buClr>
                <a:srgbClr val="000090"/>
              </a:buClr>
            </a:pPr>
            <a:r>
              <a:rPr lang="en-US" sz="2400" dirty="0" smtClean="0">
                <a:latin typeface="Gill Sans" charset="0"/>
                <a:ea typeface="ＭＳ Ｐゴシック" charset="0"/>
                <a:cs typeface="ＭＳ Ｐゴシック" charset="0"/>
              </a:rPr>
              <a:t>Computational </a:t>
            </a:r>
            <a:r>
              <a:rPr lang="en-US" sz="2400" dirty="0">
                <a:latin typeface="Gill Sans" charset="0"/>
                <a:ea typeface="ＭＳ Ｐゴシック" charset="0"/>
                <a:cs typeface="ＭＳ Ｐゴシック" charset="0"/>
              </a:rPr>
              <a:t>methods available to automate analysis</a:t>
            </a:r>
            <a:r>
              <a:rPr lang="en-US" dirty="0" smtClean="0">
                <a:latin typeface="Gill Sans" charset="0"/>
                <a:ea typeface="ＭＳ Ｐゴシック" charset="0"/>
                <a:cs typeface="ＭＳ Ｐゴシック" charset="0"/>
              </a:rPr>
              <a:t>.</a:t>
            </a:r>
          </a:p>
          <a:p>
            <a:pPr>
              <a:buClr>
                <a:srgbClr val="000090"/>
              </a:buClr>
            </a:pPr>
            <a:r>
              <a:rPr lang="en-US" sz="2400" dirty="0" smtClean="0">
                <a:latin typeface="Gill Sans" charset="0"/>
                <a:cs typeface="Gill Sans" charset="0"/>
              </a:rPr>
              <a:t>Pathway </a:t>
            </a:r>
            <a:r>
              <a:rPr lang="en-US" sz="2400" dirty="0">
                <a:latin typeface="Gill Sans" charset="0"/>
                <a:cs typeface="Gill Sans" charset="0"/>
              </a:rPr>
              <a:t>Databases satisfy common “use cases</a:t>
            </a:r>
            <a:r>
              <a:rPr lang="en-US" sz="2400" dirty="0" smtClean="0">
                <a:latin typeface="Gill Sans" charset="0"/>
                <a:cs typeface="Gill Sans" charset="0"/>
              </a:rPr>
              <a:t>”:</a:t>
            </a:r>
            <a:endParaRPr lang="en-US" sz="2200" dirty="0">
              <a:latin typeface="Gill Sans" charset="0"/>
              <a:cs typeface="Gill Sans" charset="0"/>
            </a:endParaRPr>
          </a:p>
          <a:p>
            <a:pPr lvl="1">
              <a:buClr>
                <a:srgbClr val="000090"/>
              </a:buClr>
            </a:pPr>
            <a:r>
              <a:rPr lang="en-US" sz="2000" dirty="0">
                <a:latin typeface="Gill Sans" charset="0"/>
                <a:ea typeface="ＭＳ Ｐゴシック" charset="0"/>
                <a:cs typeface="ＭＳ Ｐゴシック" charset="0"/>
              </a:rPr>
              <a:t>Identifying hidden patterns in gene lists. </a:t>
            </a:r>
          </a:p>
          <a:p>
            <a:pPr lvl="1">
              <a:buClr>
                <a:srgbClr val="000090"/>
              </a:buClr>
            </a:pPr>
            <a:r>
              <a:rPr lang="en-US" sz="2000" dirty="0">
                <a:latin typeface="Gill Sans" charset="0"/>
                <a:ea typeface="ＭＳ Ｐゴシック" charset="0"/>
                <a:cs typeface="ＭＳ Ｐゴシック" charset="0"/>
              </a:rPr>
              <a:t>Creating mechanistic models to explain experimental observations. </a:t>
            </a:r>
          </a:p>
          <a:p>
            <a:pPr lvl="1">
              <a:buClr>
                <a:srgbClr val="000090"/>
              </a:buClr>
            </a:pPr>
            <a:r>
              <a:rPr lang="en-US" sz="2000" dirty="0">
                <a:latin typeface="Gill Sans" charset="0"/>
                <a:ea typeface="ＭＳ Ｐゴシック" charset="0"/>
                <a:cs typeface="ＭＳ Ｐゴシック" charset="0"/>
              </a:rPr>
              <a:t>Predicting the function of </a:t>
            </a:r>
            <a:r>
              <a:rPr lang="en-US" sz="2000" dirty="0" smtClean="0">
                <a:latin typeface="Gill Sans" charset="0"/>
                <a:ea typeface="ＭＳ Ｐゴシック" charset="0"/>
                <a:cs typeface="ＭＳ Ｐゴシック" charset="0"/>
              </a:rPr>
              <a:t>unannotated</a:t>
            </a:r>
            <a:r>
              <a:rPr lang="en-US" sz="2000" dirty="0">
                <a:latin typeface="Gill Sans" charset="0"/>
                <a:cs typeface="ＭＳ Ｐゴシック" charset="0"/>
              </a:rPr>
              <a:t> </a:t>
            </a:r>
            <a:r>
              <a:rPr lang="en-US" sz="2000" dirty="0" smtClean="0">
                <a:latin typeface="Gill Sans" charset="0"/>
                <a:ea typeface="ＭＳ Ｐゴシック" charset="0"/>
                <a:cs typeface="ＭＳ Ｐゴシック" charset="0"/>
              </a:rPr>
              <a:t>genes</a:t>
            </a:r>
            <a:r>
              <a:rPr lang="en-US" sz="2000" dirty="0">
                <a:latin typeface="Gill Sans" charset="0"/>
                <a:ea typeface="ＭＳ Ｐゴシック" charset="0"/>
                <a:cs typeface="ＭＳ Ｐゴシック" charset="0"/>
              </a:rPr>
              <a:t>.</a:t>
            </a:r>
          </a:p>
          <a:p>
            <a:pPr lvl="1">
              <a:buClr>
                <a:srgbClr val="000090"/>
              </a:buClr>
            </a:pPr>
            <a:r>
              <a:rPr lang="en-US" sz="2000" dirty="0">
                <a:latin typeface="Gill Sans" charset="0"/>
                <a:ea typeface="ＭＳ Ｐゴシック" charset="0"/>
                <a:cs typeface="ＭＳ Ｐゴシック" charset="0"/>
              </a:rPr>
              <a:t>Establishing the framework for quantitative modeling. </a:t>
            </a:r>
          </a:p>
          <a:p>
            <a:pPr lvl="1">
              <a:buClr>
                <a:srgbClr val="000090"/>
              </a:buClr>
            </a:pPr>
            <a:r>
              <a:rPr lang="en-US" sz="2000" dirty="0">
                <a:latin typeface="Gill Sans" charset="0"/>
                <a:ea typeface="ＭＳ Ｐゴシック" charset="0"/>
                <a:cs typeface="ＭＳ Ｐゴシック" charset="0"/>
              </a:rPr>
              <a:t>Assisting in the development of molecular signatures. </a:t>
            </a:r>
          </a:p>
        </p:txBody>
      </p:sp>
    </p:spTree>
    <p:extLst>
      <p:ext uri="{BB962C8B-B14F-4D97-AF65-F5344CB8AC3E}">
        <p14:creationId xmlns:p14="http://schemas.microsoft.com/office/powerpoint/2010/main" val="1339227206"/>
      </p:ext>
    </p:extLst>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77800"/>
            <a:ext cx="8153399" cy="762000"/>
          </a:xfrm>
        </p:spPr>
        <p:txBody>
          <a:bodyPr/>
          <a:lstStyle/>
          <a:p>
            <a:r>
              <a:rPr lang="en-US" sz="2800" b="1" dirty="0" smtClean="0">
                <a:latin typeface="Gill Sans"/>
                <a:cs typeface="Gill Sans"/>
              </a:rPr>
              <a:t>Pathway Analysis Pipeline </a:t>
            </a:r>
            <a:endParaRPr lang="en-US" sz="2800" b="1" dirty="0">
              <a:latin typeface="Gill Sans"/>
              <a:cs typeface="Gill Sans"/>
            </a:endParaRPr>
          </a:p>
        </p:txBody>
      </p:sp>
      <p:sp>
        <p:nvSpPr>
          <p:cNvPr id="5" name="TextBox 4"/>
          <p:cNvSpPr txBox="1"/>
          <p:nvPr/>
        </p:nvSpPr>
        <p:spPr>
          <a:xfrm>
            <a:off x="5446453" y="5825123"/>
            <a:ext cx="3697547" cy="338554"/>
          </a:xfrm>
          <a:prstGeom prst="rect">
            <a:avLst/>
          </a:prstGeom>
          <a:noFill/>
        </p:spPr>
        <p:txBody>
          <a:bodyPr wrap="none" rtlCol="0">
            <a:spAutoFit/>
          </a:bodyPr>
          <a:lstStyle/>
          <a:p>
            <a:r>
              <a:rPr lang="en-US" sz="1600" dirty="0" err="1" smtClean="0"/>
              <a:t>Khatri</a:t>
            </a:r>
            <a:r>
              <a:rPr lang="en-US" sz="1600" dirty="0" smtClean="0"/>
              <a:t> </a:t>
            </a:r>
            <a:r>
              <a:rPr lang="en-US" sz="1600" i="1" dirty="0" smtClean="0"/>
              <a:t>et al.</a:t>
            </a:r>
            <a:r>
              <a:rPr lang="en-US" sz="1600" dirty="0" smtClean="0"/>
              <a:t> PLOS Comp Bio. 8:1 2012</a:t>
            </a:r>
            <a:endParaRPr lang="en-US" sz="16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270000"/>
            <a:ext cx="8696739" cy="4267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15908728"/>
      </p:ext>
    </p:extLst>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990600" y="4191000"/>
            <a:ext cx="7234238" cy="1600200"/>
            <a:chOff x="1066800" y="4648200"/>
            <a:chExt cx="7234692" cy="1600200"/>
          </a:xfrm>
        </p:grpSpPr>
        <p:pic>
          <p:nvPicPr>
            <p:cNvPr id="4199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648200"/>
              <a:ext cx="1103312" cy="112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1" name="Right Arrow 9"/>
            <p:cNvSpPr>
              <a:spLocks noChangeArrowheads="1"/>
            </p:cNvSpPr>
            <p:nvPr/>
          </p:nvSpPr>
          <p:spPr bwMode="auto">
            <a:xfrm>
              <a:off x="3119437" y="5334000"/>
              <a:ext cx="461963" cy="411163"/>
            </a:xfrm>
            <a:prstGeom prst="rightArrow">
              <a:avLst>
                <a:gd name="adj1" fmla="val 50000"/>
                <a:gd name="adj2" fmla="val 50003"/>
              </a:avLst>
            </a:prstGeom>
            <a:solidFill>
              <a:srgbClr val="38793A"/>
            </a:solidFill>
            <a:ln w="9525">
              <a:solidFill>
                <a:srgbClr val="38793A"/>
              </a:solidFill>
              <a:round/>
              <a:headEnd/>
              <a:tailEnd/>
            </a:ln>
          </p:spPr>
          <p:txBody>
            <a:bodyPr/>
            <a:lstStyle/>
            <a:p>
              <a:endParaRPr lang="en-CA"/>
            </a:p>
          </p:txBody>
        </p:sp>
        <p:pic>
          <p:nvPicPr>
            <p:cNvPr id="41992"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334000"/>
              <a:ext cx="11318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3"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4953000"/>
              <a:ext cx="83820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5410200"/>
              <a:ext cx="167005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5"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5181600"/>
              <a:ext cx="838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6" name="Right Arrow 19"/>
            <p:cNvSpPr>
              <a:spLocks noChangeArrowheads="1"/>
            </p:cNvSpPr>
            <p:nvPr/>
          </p:nvSpPr>
          <p:spPr bwMode="auto">
            <a:xfrm>
              <a:off x="5791200" y="5334000"/>
              <a:ext cx="461962" cy="411163"/>
            </a:xfrm>
            <a:prstGeom prst="rightArrow">
              <a:avLst>
                <a:gd name="adj1" fmla="val 50000"/>
                <a:gd name="adj2" fmla="val 50003"/>
              </a:avLst>
            </a:prstGeom>
            <a:solidFill>
              <a:srgbClr val="38793A"/>
            </a:solidFill>
            <a:ln w="9525">
              <a:solidFill>
                <a:srgbClr val="38793A"/>
              </a:solidFill>
              <a:round/>
              <a:headEnd/>
              <a:tailEnd/>
            </a:ln>
          </p:spPr>
          <p:txBody>
            <a:bodyPr/>
            <a:lstStyle/>
            <a:p>
              <a:endParaRPr lang="en-CA"/>
            </a:p>
          </p:txBody>
        </p:sp>
        <p:pic>
          <p:nvPicPr>
            <p:cNvPr id="41997"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48200"/>
              <a:ext cx="1228725" cy="1143000"/>
            </a:xfrm>
            <a:prstGeom prst="rect">
              <a:avLst/>
            </a:prstGeom>
            <a:noFill/>
            <a:ln w="9525">
              <a:solidFill>
                <a:srgbClr val="38793A"/>
              </a:solidFill>
              <a:miter lim="800000"/>
              <a:headEnd/>
              <a:tailEnd/>
            </a:ln>
            <a:extLst>
              <a:ext uri="{909E8E84-426E-40dd-AFC4-6F175D3DCCD1}">
                <a14:hiddenFill xmlns="" xmlns:a14="http://schemas.microsoft.com/office/drawing/2010/main">
                  <a:solidFill>
                    <a:srgbClr val="FFFFFF"/>
                  </a:solidFill>
                </a14:hiddenFill>
              </a:ext>
            </a:extLst>
          </p:spPr>
        </p:pic>
        <p:pic>
          <p:nvPicPr>
            <p:cNvPr id="41998"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90230" y="5105400"/>
              <a:ext cx="1211262" cy="1143000"/>
            </a:xfrm>
            <a:prstGeom prst="rect">
              <a:avLst/>
            </a:prstGeom>
            <a:noFill/>
            <a:ln w="9525">
              <a:solidFill>
                <a:srgbClr val="38793A"/>
              </a:solidFill>
              <a:miter lim="800000"/>
              <a:headEnd/>
              <a:tailEnd/>
            </a:ln>
            <a:extLst>
              <a:ext uri="{909E8E84-426E-40dd-AFC4-6F175D3DCCD1}">
                <a14:hiddenFill xmlns="" xmlns:a14="http://schemas.microsoft.com/office/drawing/2010/main">
                  <a:solidFill>
                    <a:srgbClr val="FFFFFF"/>
                  </a:solidFill>
                </a14:hiddenFill>
              </a:ext>
            </a:extLst>
          </p:spPr>
        </p:pic>
      </p:grpSp>
      <p:sp>
        <p:nvSpPr>
          <p:cNvPr id="44035" name="Content Placeholder 1"/>
          <p:cNvSpPr>
            <a:spLocks noGrp="1"/>
          </p:cNvSpPr>
          <p:nvPr>
            <p:ph idx="1"/>
          </p:nvPr>
        </p:nvSpPr>
        <p:spPr>
          <a:xfrm>
            <a:off x="228600" y="914400"/>
            <a:ext cx="8686800" cy="5638800"/>
          </a:xfrm>
        </p:spPr>
        <p:txBody>
          <a:bodyPr/>
          <a:lstStyle/>
          <a:p>
            <a:pPr>
              <a:lnSpc>
                <a:spcPct val="120000"/>
              </a:lnSpc>
              <a:buClr>
                <a:srgbClr val="002060"/>
              </a:buClr>
              <a:defRPr/>
            </a:pPr>
            <a:r>
              <a:rPr lang="en-US" sz="2000" dirty="0">
                <a:solidFill>
                  <a:srgbClr val="000000"/>
                </a:solidFill>
                <a:latin typeface="Gill Sans" charset="0"/>
              </a:rPr>
              <a:t>Open source and open access pathway </a:t>
            </a:r>
            <a:r>
              <a:rPr lang="en-US" sz="2000" dirty="0" smtClean="0">
                <a:solidFill>
                  <a:srgbClr val="000000"/>
                </a:solidFill>
                <a:latin typeface="Gill Sans" charset="0"/>
              </a:rPr>
              <a:t>database</a:t>
            </a:r>
          </a:p>
          <a:p>
            <a:pPr lvl="1">
              <a:lnSpc>
                <a:spcPct val="120000"/>
              </a:lnSpc>
              <a:buClr>
                <a:srgbClr val="002060"/>
              </a:buClr>
              <a:defRPr/>
            </a:pPr>
            <a:r>
              <a:rPr lang="en-US" sz="1800" dirty="0" smtClean="0">
                <a:solidFill>
                  <a:srgbClr val="000000"/>
                </a:solidFill>
                <a:latin typeface="Gill Sans" charset="0"/>
              </a:rPr>
              <a:t>1900+ </a:t>
            </a:r>
            <a:r>
              <a:rPr lang="en-US" sz="1800" dirty="0">
                <a:solidFill>
                  <a:srgbClr val="000000"/>
                </a:solidFill>
                <a:latin typeface="Gill Sans" charset="0"/>
              </a:rPr>
              <a:t>p</a:t>
            </a:r>
            <a:r>
              <a:rPr lang="en-US" sz="1800" dirty="0" smtClean="0">
                <a:solidFill>
                  <a:srgbClr val="000000"/>
                </a:solidFill>
                <a:latin typeface="Gill Sans" charset="0"/>
              </a:rPr>
              <a:t>athway modules </a:t>
            </a:r>
            <a:r>
              <a:rPr lang="en-US" sz="1800" dirty="0">
                <a:solidFill>
                  <a:srgbClr val="000000"/>
                </a:solidFill>
                <a:latin typeface="Gill Sans" charset="0"/>
              </a:rPr>
              <a:t>encompassing many areas of human </a:t>
            </a:r>
            <a:r>
              <a:rPr lang="en-US" sz="1800" dirty="0" smtClean="0">
                <a:solidFill>
                  <a:srgbClr val="000000"/>
                </a:solidFill>
                <a:latin typeface="Gill Sans" charset="0"/>
              </a:rPr>
              <a:t>biology.</a:t>
            </a:r>
          </a:p>
          <a:p>
            <a:pPr lvl="1">
              <a:lnSpc>
                <a:spcPct val="120000"/>
              </a:lnSpc>
              <a:buClr>
                <a:srgbClr val="002060"/>
              </a:buClr>
              <a:defRPr/>
            </a:pPr>
            <a:r>
              <a:rPr lang="en-US" sz="1800" dirty="0">
                <a:solidFill>
                  <a:srgbClr val="000000"/>
                </a:solidFill>
                <a:latin typeface="Gill Sans" charset="0"/>
              </a:rPr>
              <a:t>E</a:t>
            </a:r>
            <a:r>
              <a:rPr lang="en-US" sz="1800" dirty="0" smtClean="0">
                <a:solidFill>
                  <a:srgbClr val="000000"/>
                </a:solidFill>
                <a:latin typeface="Gill Sans" charset="0"/>
              </a:rPr>
              <a:t>xpert </a:t>
            </a:r>
            <a:r>
              <a:rPr lang="en-US" sz="1800" dirty="0">
                <a:solidFill>
                  <a:srgbClr val="000000"/>
                </a:solidFill>
                <a:latin typeface="Gill Sans" charset="0"/>
              </a:rPr>
              <a:t>authored, manually curated and peer-</a:t>
            </a:r>
            <a:r>
              <a:rPr lang="en-US" sz="1800" dirty="0" smtClean="0">
                <a:solidFill>
                  <a:srgbClr val="000000"/>
                </a:solidFill>
                <a:latin typeface="Gill Sans" charset="0"/>
              </a:rPr>
              <a:t>reviewed.</a:t>
            </a:r>
          </a:p>
          <a:p>
            <a:pPr lvl="1">
              <a:lnSpc>
                <a:spcPct val="120000"/>
              </a:lnSpc>
              <a:buClr>
                <a:srgbClr val="002060"/>
              </a:buClr>
              <a:defRPr/>
            </a:pPr>
            <a:r>
              <a:rPr lang="en-US" sz="1800" dirty="0" smtClean="0">
                <a:solidFill>
                  <a:srgbClr val="000000"/>
                </a:solidFill>
                <a:latin typeface="Gill Sans" charset="0"/>
              </a:rPr>
              <a:t>Every </a:t>
            </a:r>
            <a:r>
              <a:rPr lang="en-US" sz="1800" dirty="0">
                <a:solidFill>
                  <a:srgbClr val="000000"/>
                </a:solidFill>
                <a:latin typeface="Gill Sans" charset="0"/>
              </a:rPr>
              <a:t>pathway is traceable to primary literature.</a:t>
            </a:r>
          </a:p>
          <a:p>
            <a:pPr>
              <a:lnSpc>
                <a:spcPct val="120000"/>
              </a:lnSpc>
              <a:buClr>
                <a:srgbClr val="002060"/>
              </a:buClr>
              <a:defRPr/>
            </a:pPr>
            <a:r>
              <a:rPr lang="en-US" sz="2000" dirty="0">
                <a:solidFill>
                  <a:srgbClr val="000000"/>
                </a:solidFill>
                <a:latin typeface="Gill Sans" charset="0"/>
              </a:rPr>
              <a:t>Extensively cross-referenced to external </a:t>
            </a:r>
            <a:r>
              <a:rPr lang="en-US" sz="2000" dirty="0" smtClean="0">
                <a:solidFill>
                  <a:srgbClr val="000000"/>
                </a:solidFill>
                <a:latin typeface="Gill Sans" charset="0"/>
              </a:rPr>
              <a:t>bio- and </a:t>
            </a:r>
            <a:r>
              <a:rPr lang="en-US" sz="2000" dirty="0" err="1" smtClean="0">
                <a:solidFill>
                  <a:srgbClr val="000000"/>
                </a:solidFill>
                <a:latin typeface="Gill Sans" charset="0"/>
              </a:rPr>
              <a:t>chemoinformatics</a:t>
            </a:r>
            <a:r>
              <a:rPr lang="en-US" sz="2000" dirty="0" smtClean="0">
                <a:solidFill>
                  <a:srgbClr val="000000"/>
                </a:solidFill>
                <a:latin typeface="Gill Sans" charset="0"/>
              </a:rPr>
              <a:t> </a:t>
            </a:r>
            <a:r>
              <a:rPr lang="en-US" sz="2000" dirty="0" smtClean="0">
                <a:solidFill>
                  <a:srgbClr val="000000"/>
                </a:solidFill>
                <a:latin typeface="Gill Sans" charset="0"/>
              </a:rPr>
              <a:t>databases.</a:t>
            </a:r>
          </a:p>
          <a:p>
            <a:pPr>
              <a:lnSpc>
                <a:spcPct val="120000"/>
              </a:lnSpc>
              <a:buClr>
                <a:srgbClr val="002060"/>
              </a:buClr>
              <a:defRPr/>
            </a:pPr>
            <a:r>
              <a:rPr lang="en-US" sz="2000" dirty="0" smtClean="0">
                <a:solidFill>
                  <a:srgbClr val="000000"/>
                </a:solidFill>
                <a:latin typeface="Gill Sans" charset="0"/>
              </a:rPr>
              <a:t>Computationally </a:t>
            </a:r>
            <a:r>
              <a:rPr lang="en-US" sz="2000" dirty="0">
                <a:solidFill>
                  <a:srgbClr val="000000"/>
                </a:solidFill>
                <a:latin typeface="Gill Sans" charset="0"/>
              </a:rPr>
              <a:t>inferred pathways for </a:t>
            </a:r>
            <a:r>
              <a:rPr lang="en-US" sz="2000" dirty="0" smtClean="0">
                <a:solidFill>
                  <a:srgbClr val="000000"/>
                </a:solidFill>
                <a:latin typeface="Gill Sans" charset="0"/>
              </a:rPr>
              <a:t>18 </a:t>
            </a:r>
            <a:r>
              <a:rPr lang="en-US" sz="2000" dirty="0">
                <a:solidFill>
                  <a:srgbClr val="000000"/>
                </a:solidFill>
                <a:latin typeface="Gill Sans" charset="0"/>
              </a:rPr>
              <a:t>model </a:t>
            </a:r>
            <a:r>
              <a:rPr lang="en-US" sz="2000" dirty="0" smtClean="0">
                <a:solidFill>
                  <a:srgbClr val="000000"/>
                </a:solidFill>
                <a:latin typeface="Gill Sans" charset="0"/>
              </a:rPr>
              <a:t>organisms. </a:t>
            </a:r>
            <a:endParaRPr lang="en-US" sz="2000" dirty="0">
              <a:solidFill>
                <a:srgbClr val="000000"/>
              </a:solidFill>
              <a:latin typeface="Gill Sans" charset="0"/>
            </a:endParaRPr>
          </a:p>
          <a:p>
            <a:pPr>
              <a:lnSpc>
                <a:spcPct val="120000"/>
              </a:lnSpc>
              <a:buClr>
                <a:srgbClr val="002060"/>
              </a:buClr>
              <a:defRPr/>
            </a:pPr>
            <a:r>
              <a:rPr lang="en-US" sz="2000" dirty="0">
                <a:latin typeface="Gill Sans" charset="0"/>
              </a:rPr>
              <a:t>Provides tools and datasets for browsing and visualizing pathway data.</a:t>
            </a:r>
          </a:p>
        </p:txBody>
      </p:sp>
      <p:sp>
        <p:nvSpPr>
          <p:cNvPr id="41988" name="Rectangle 1"/>
          <p:cNvSpPr>
            <a:spLocks noChangeArrowheads="1"/>
          </p:cNvSpPr>
          <p:nvPr/>
        </p:nvSpPr>
        <p:spPr bwMode="auto">
          <a:xfrm>
            <a:off x="3276600" y="6019800"/>
            <a:ext cx="26463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GB" sz="2000" b="1">
                <a:solidFill>
                  <a:srgbClr val="38793A"/>
                </a:solidFill>
                <a:latin typeface="Gill Sans" charset="0"/>
              </a:rPr>
              <a:t>www.reactome.org </a:t>
            </a:r>
            <a:endParaRPr lang="en-US" sz="2000">
              <a:solidFill>
                <a:srgbClr val="38793A"/>
              </a:solidFill>
            </a:endParaRPr>
          </a:p>
        </p:txBody>
      </p:sp>
      <p:pic>
        <p:nvPicPr>
          <p:cNvPr id="4198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6600" y="685800"/>
            <a:ext cx="1319213" cy="43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txBox="1">
            <a:spLocks/>
          </p:cNvSpPr>
          <p:nvPr/>
        </p:nvSpPr>
        <p:spPr bwMode="auto">
          <a:xfrm>
            <a:off x="228600" y="152400"/>
            <a:ext cx="9144000" cy="533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3200">
                <a:solidFill>
                  <a:schemeClr val="accent1">
                    <a:lumMod val="50000"/>
                  </a:schemeClr>
                </a:solidFill>
                <a:latin typeface="HelveticaNeueLT Pro 45 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sz="2800" b="1" dirty="0" smtClean="0">
                <a:latin typeface="Gill Sans" charset="0"/>
                <a:cs typeface="Gill Sans" charset="0"/>
              </a:rPr>
              <a:t>What is </a:t>
            </a:r>
            <a:r>
              <a:rPr lang="en-US" sz="2800" b="1" dirty="0" err="1" smtClean="0">
                <a:latin typeface="Gill Sans" charset="0"/>
                <a:cs typeface="Gill Sans" charset="0"/>
              </a:rPr>
              <a:t>Reactome</a:t>
            </a:r>
            <a:r>
              <a:rPr lang="en-US" sz="2800" b="1" dirty="0" smtClean="0">
                <a:latin typeface="Gill Sans" charset="0"/>
                <a:cs typeface="Gill Sans" charset="0"/>
              </a:rPr>
              <a:t>?</a:t>
            </a:r>
            <a:endParaRPr lang="en-US" sz="2800" b="1" dirty="0">
              <a:latin typeface="Gill Sans" charset="0"/>
              <a:cs typeface="Gill Sans" charset="0"/>
            </a:endParaRPr>
          </a:p>
        </p:txBody>
      </p:sp>
    </p:spTree>
    <p:custDataLst>
      <p:tags r:id="rId1"/>
    </p:custDataLst>
    <p:extLst>
      <p:ext uri="{BB962C8B-B14F-4D97-AF65-F5344CB8AC3E}">
        <p14:creationId xmlns:p14="http://schemas.microsoft.com/office/powerpoint/2010/main" val="3405150833"/>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034" name="Picture 2" descr="Untitl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95600"/>
            <a:ext cx="8534400" cy="302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Subtitle 2"/>
          <p:cNvSpPr txBox="1">
            <a:spLocks/>
          </p:cNvSpPr>
          <p:nvPr/>
        </p:nvSpPr>
        <p:spPr bwMode="auto">
          <a:xfrm>
            <a:off x="609600" y="914400"/>
            <a:ext cx="8229600" cy="3352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Clr>
                <a:srgbClr val="000090"/>
              </a:buClr>
              <a:defRPr/>
            </a:pPr>
            <a:r>
              <a:rPr lang="en-US" sz="2400" dirty="0" err="1" smtClean="0">
                <a:latin typeface="Gill Sans"/>
                <a:ea typeface="+mn-ea"/>
                <a:cs typeface="Gill Sans"/>
              </a:rPr>
              <a:t>Reactome</a:t>
            </a:r>
            <a:r>
              <a:rPr lang="en-US" sz="2400" dirty="0" smtClean="0">
                <a:latin typeface="Gill Sans"/>
                <a:ea typeface="+mn-ea"/>
                <a:cs typeface="Gill Sans"/>
              </a:rPr>
              <a:t> is a Reaction </a:t>
            </a:r>
            <a:r>
              <a:rPr lang="en-US" sz="2400" dirty="0">
                <a:latin typeface="Gill Sans"/>
                <a:ea typeface="+mn-ea"/>
                <a:cs typeface="Gill Sans"/>
              </a:rPr>
              <a:t>Network </a:t>
            </a:r>
            <a:r>
              <a:rPr lang="en-US" sz="2400" dirty="0" smtClean="0">
                <a:latin typeface="Gill Sans"/>
                <a:ea typeface="+mn-ea"/>
                <a:cs typeface="Gill Sans"/>
              </a:rPr>
              <a:t>Database</a:t>
            </a:r>
          </a:p>
          <a:p>
            <a:pPr lvl="1" eaLnBrk="1" fontAlgn="auto" hangingPunct="1">
              <a:spcAft>
                <a:spcPts val="0"/>
              </a:spcAft>
              <a:buClr>
                <a:srgbClr val="000090"/>
              </a:buClr>
              <a:defRPr/>
            </a:pPr>
            <a:r>
              <a:rPr lang="en-US" sz="2000" dirty="0" smtClean="0">
                <a:latin typeface="Gill Sans"/>
                <a:ea typeface="+mn-ea"/>
                <a:cs typeface="Gill Sans"/>
              </a:rPr>
              <a:t>explicitly </a:t>
            </a:r>
            <a:r>
              <a:rPr lang="en-US" sz="2000" dirty="0">
                <a:latin typeface="Gill Sans"/>
                <a:ea typeface="+mn-ea"/>
                <a:cs typeface="Gill Sans"/>
              </a:rPr>
              <a:t>describe biological processes as a series of biochemical reactions and </a:t>
            </a:r>
            <a:r>
              <a:rPr lang="en-US" sz="2000" dirty="0" smtClean="0">
                <a:latin typeface="Gill Sans"/>
                <a:ea typeface="+mn-ea"/>
                <a:cs typeface="Gill Sans"/>
              </a:rPr>
              <a:t>events</a:t>
            </a:r>
          </a:p>
          <a:p>
            <a:pPr lvl="1" eaLnBrk="1" fontAlgn="auto" hangingPunct="1">
              <a:spcAft>
                <a:spcPts val="0"/>
              </a:spcAft>
              <a:buClr>
                <a:srgbClr val="000090"/>
              </a:buClr>
              <a:defRPr/>
            </a:pPr>
            <a:r>
              <a:rPr lang="en-US" sz="2000" dirty="0" smtClean="0">
                <a:latin typeface="Gill Sans"/>
                <a:cs typeface="Gill Sans"/>
              </a:rPr>
              <a:t>represents </a:t>
            </a:r>
            <a:r>
              <a:rPr lang="en-US" sz="2000" dirty="0">
                <a:latin typeface="Gill Sans"/>
                <a:cs typeface="Gill Sans"/>
              </a:rPr>
              <a:t>many events and states found in biology.</a:t>
            </a:r>
          </a:p>
          <a:p>
            <a:pPr lvl="1" eaLnBrk="1" fontAlgn="auto" hangingPunct="1">
              <a:spcAft>
                <a:spcPts val="0"/>
              </a:spcAft>
              <a:buClr>
                <a:srgbClr val="000090"/>
              </a:buClr>
              <a:defRPr/>
            </a:pPr>
            <a:endParaRPr lang="en-US" sz="2000" dirty="0" smtClean="0">
              <a:latin typeface="Gill Sans"/>
              <a:ea typeface="+mn-ea"/>
              <a:cs typeface="Gill Sans"/>
            </a:endParaRPr>
          </a:p>
        </p:txBody>
      </p:sp>
      <p:sp>
        <p:nvSpPr>
          <p:cNvPr id="6" name="Title 1"/>
          <p:cNvSpPr>
            <a:spLocks noGrp="1"/>
          </p:cNvSpPr>
          <p:nvPr>
            <p:ph type="title"/>
          </p:nvPr>
        </p:nvSpPr>
        <p:spPr>
          <a:xfrm>
            <a:off x="228600" y="152400"/>
            <a:ext cx="9144000" cy="533400"/>
          </a:xfrm>
        </p:spPr>
        <p:txBody>
          <a:bodyPr/>
          <a:lstStyle/>
          <a:p>
            <a:pPr>
              <a:buClr>
                <a:srgbClr val="000090"/>
              </a:buClr>
            </a:pPr>
            <a:r>
              <a:rPr lang="en-US" sz="2800" b="1" dirty="0" smtClean="0">
                <a:latin typeface="Gill Sans" charset="0"/>
                <a:cs typeface="Gill Sans" charset="0"/>
              </a:rPr>
              <a:t>The Unit of </a:t>
            </a:r>
            <a:r>
              <a:rPr lang="en-US" sz="2800" b="1" dirty="0" err="1" smtClean="0">
                <a:latin typeface="Gill Sans" charset="0"/>
                <a:cs typeface="Gill Sans" charset="0"/>
              </a:rPr>
              <a:t>Reactome</a:t>
            </a:r>
            <a:endParaRPr lang="en-US" sz="2800" b="1" dirty="0">
              <a:latin typeface="Gill Sans" charset="0"/>
              <a:cs typeface="Gill Sans" charset="0"/>
            </a:endParaRPr>
          </a:p>
        </p:txBody>
      </p:sp>
    </p:spTree>
    <p:extLst>
      <p:ext uri="{BB962C8B-B14F-4D97-AF65-F5344CB8AC3E}">
        <p14:creationId xmlns:p14="http://schemas.microsoft.com/office/powerpoint/2010/main" val="32315739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28600" y="152400"/>
            <a:ext cx="8610600" cy="533400"/>
          </a:xfrm>
        </p:spPr>
        <p:txBody>
          <a:bodyPr/>
          <a:lstStyle/>
          <a:p>
            <a:pPr eaLnBrk="1" hangingPunct="1"/>
            <a:r>
              <a:rPr lang="en-GB" sz="2800" b="1" dirty="0" smtClean="0">
                <a:latin typeface="Gill Sans" charset="0"/>
                <a:cs typeface="Gill Sans" charset="0"/>
              </a:rPr>
              <a:t>Reaction and Pathway Coverage</a:t>
            </a:r>
            <a:endParaRPr lang="en-GB" sz="2800" b="1" dirty="0">
              <a:latin typeface="Gill Sans" charset="0"/>
              <a:cs typeface="Gill Sans" charset="0"/>
            </a:endParaRPr>
          </a:p>
        </p:txBody>
      </p:sp>
      <p:sp>
        <p:nvSpPr>
          <p:cNvPr id="49156" name="Rectangle 49155"/>
          <p:cNvSpPr/>
          <p:nvPr/>
        </p:nvSpPr>
        <p:spPr>
          <a:xfrm>
            <a:off x="2590800" y="6107668"/>
            <a:ext cx="184666" cy="461665"/>
          </a:xfrm>
          <a:prstGeom prst="rect">
            <a:avLst/>
          </a:prstGeom>
        </p:spPr>
        <p:txBody>
          <a:bodyPr wrap="none">
            <a:spAutoFit/>
          </a:bodyPr>
          <a:lstStyle/>
          <a:p>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28612" y="1034359"/>
            <a:ext cx="2446117" cy="1788124"/>
          </a:xfrm>
          <a:prstGeom prst="rect">
            <a:avLst/>
          </a:prstGeom>
          <a:ln>
            <a:solidFill>
              <a:schemeClr val="tx1"/>
            </a:solidFill>
          </a:ln>
        </p:spPr>
      </p:pic>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l="2792" r="3183"/>
          <a:stretch/>
        </p:blipFill>
        <p:spPr>
          <a:xfrm>
            <a:off x="367754" y="1234414"/>
            <a:ext cx="3385388" cy="1380529"/>
          </a:xfrm>
          <a:prstGeom prst="rect">
            <a:avLst/>
          </a:prstGeom>
          <a:ln>
            <a:solidFill>
              <a:schemeClr val="tx1"/>
            </a:solidFill>
          </a:ln>
        </p:spPr>
      </p:pic>
      <p:sp>
        <p:nvSpPr>
          <p:cNvPr id="39" name="Content Placeholder 1"/>
          <p:cNvSpPr>
            <a:spLocks noGrp="1"/>
          </p:cNvSpPr>
          <p:nvPr>
            <p:ph idx="1"/>
          </p:nvPr>
        </p:nvSpPr>
        <p:spPr>
          <a:xfrm>
            <a:off x="106274" y="2838154"/>
            <a:ext cx="6567679" cy="3253924"/>
          </a:xfrm>
        </p:spPr>
        <p:txBody>
          <a:bodyPr/>
          <a:lstStyle/>
          <a:p>
            <a:pPr>
              <a:buClr>
                <a:srgbClr val="000090"/>
              </a:buClr>
              <a:defRPr/>
            </a:pPr>
            <a:r>
              <a:rPr lang="en-US" sz="2000" dirty="0" smtClean="0">
                <a:solidFill>
                  <a:srgbClr val="000000"/>
                </a:solidFill>
                <a:latin typeface="Gill Sans" charset="0"/>
              </a:rPr>
              <a:t>Metabolism (Anabolic, Catabolic, Xenobiotic, </a:t>
            </a:r>
            <a:r>
              <a:rPr lang="en-US" sz="2000" dirty="0" err="1" smtClean="0">
                <a:solidFill>
                  <a:srgbClr val="000000"/>
                </a:solidFill>
                <a:latin typeface="Gill Sans" charset="0"/>
              </a:rPr>
              <a:t>etc</a:t>
            </a:r>
            <a:r>
              <a:rPr lang="en-US" sz="2000" dirty="0" smtClean="0">
                <a:solidFill>
                  <a:srgbClr val="000000"/>
                </a:solidFill>
                <a:latin typeface="Gill Sans" charset="0"/>
              </a:rPr>
              <a:t>)</a:t>
            </a:r>
          </a:p>
          <a:p>
            <a:pPr>
              <a:buClr>
                <a:srgbClr val="000090"/>
              </a:buClr>
              <a:defRPr/>
            </a:pPr>
            <a:r>
              <a:rPr lang="en-US" sz="2000" dirty="0" smtClean="0">
                <a:solidFill>
                  <a:srgbClr val="000000"/>
                </a:solidFill>
                <a:latin typeface="Gill Sans" charset="0"/>
              </a:rPr>
              <a:t>Signal Transduction (EGFR, Notch, </a:t>
            </a:r>
            <a:r>
              <a:rPr lang="en-US" sz="2000" dirty="0" err="1" smtClean="0">
                <a:solidFill>
                  <a:srgbClr val="000000"/>
                </a:solidFill>
                <a:latin typeface="Gill Sans" charset="0"/>
              </a:rPr>
              <a:t>Wnt</a:t>
            </a:r>
            <a:r>
              <a:rPr lang="en-US" sz="2000" dirty="0" smtClean="0">
                <a:solidFill>
                  <a:srgbClr val="000000"/>
                </a:solidFill>
                <a:latin typeface="Gill Sans" charset="0"/>
              </a:rPr>
              <a:t>, etc.)</a:t>
            </a:r>
          </a:p>
          <a:p>
            <a:pPr>
              <a:buClr>
                <a:srgbClr val="000090"/>
              </a:buClr>
              <a:defRPr/>
            </a:pPr>
            <a:r>
              <a:rPr lang="en-US" sz="2000" dirty="0" smtClean="0">
                <a:solidFill>
                  <a:srgbClr val="000000"/>
                </a:solidFill>
                <a:latin typeface="Gill Sans" charset="0"/>
              </a:rPr>
              <a:t>Developmental Biology (Axon Guidance, </a:t>
            </a:r>
            <a:r>
              <a:rPr lang="en-US" sz="2000" dirty="0" err="1" smtClean="0">
                <a:solidFill>
                  <a:srgbClr val="000000"/>
                </a:solidFill>
                <a:latin typeface="Gill Sans" charset="0"/>
              </a:rPr>
              <a:t>Myogenesis</a:t>
            </a:r>
            <a:r>
              <a:rPr lang="en-US" sz="2000" dirty="0" smtClean="0">
                <a:solidFill>
                  <a:srgbClr val="000000"/>
                </a:solidFill>
                <a:latin typeface="Gill Sans" charset="0"/>
              </a:rPr>
              <a:t>)</a:t>
            </a:r>
          </a:p>
          <a:p>
            <a:pPr>
              <a:buClr>
                <a:srgbClr val="000090"/>
              </a:buClr>
              <a:defRPr/>
            </a:pPr>
            <a:r>
              <a:rPr lang="en-US" sz="2000" dirty="0" smtClean="0">
                <a:solidFill>
                  <a:srgbClr val="000000"/>
                </a:solidFill>
                <a:latin typeface="Gill Sans" charset="0"/>
              </a:rPr>
              <a:t>Cell Cycle</a:t>
            </a:r>
          </a:p>
          <a:p>
            <a:pPr>
              <a:buClr>
                <a:srgbClr val="000090"/>
              </a:buClr>
              <a:defRPr/>
            </a:pPr>
            <a:r>
              <a:rPr lang="en-US" sz="2000" dirty="0" smtClean="0">
                <a:solidFill>
                  <a:srgbClr val="000000"/>
                </a:solidFill>
                <a:latin typeface="Gill Sans" charset="0"/>
              </a:rPr>
              <a:t>DNA Damage &amp; Repair</a:t>
            </a:r>
          </a:p>
          <a:p>
            <a:pPr>
              <a:buClr>
                <a:srgbClr val="000090"/>
              </a:buClr>
              <a:defRPr/>
            </a:pPr>
            <a:r>
              <a:rPr lang="en-US" sz="2000" dirty="0" smtClean="0">
                <a:solidFill>
                  <a:srgbClr val="000000"/>
                </a:solidFill>
                <a:latin typeface="Gill Sans" charset="0"/>
              </a:rPr>
              <a:t>Stress Response</a:t>
            </a:r>
          </a:p>
          <a:p>
            <a:pPr>
              <a:buClr>
                <a:srgbClr val="000090"/>
              </a:buClr>
              <a:defRPr/>
            </a:pPr>
            <a:r>
              <a:rPr lang="en-US" sz="2000" dirty="0" smtClean="0">
                <a:latin typeface="Gill Sans" charset="0"/>
              </a:rPr>
              <a:t>Disease (</a:t>
            </a:r>
            <a:r>
              <a:rPr lang="en-US" sz="2000" dirty="0" smtClean="0">
                <a:solidFill>
                  <a:srgbClr val="000000"/>
                </a:solidFill>
                <a:latin typeface="Gill Sans" charset="0"/>
              </a:rPr>
              <a:t>Metabolic Disorder, Cancer, </a:t>
            </a:r>
            <a:r>
              <a:rPr lang="en-US" sz="2000" dirty="0" err="1" smtClean="0">
                <a:solidFill>
                  <a:srgbClr val="000000"/>
                </a:solidFill>
                <a:latin typeface="Gill Sans" charset="0"/>
              </a:rPr>
              <a:t>etc</a:t>
            </a:r>
            <a:r>
              <a:rPr lang="en-US" sz="2000" dirty="0" smtClean="0">
                <a:solidFill>
                  <a:srgbClr val="000000"/>
                </a:solidFill>
                <a:latin typeface="Gill Sans" charset="0"/>
              </a:rPr>
              <a:t>)</a:t>
            </a:r>
            <a:endParaRPr lang="en-US" sz="1200" dirty="0">
              <a:solidFill>
                <a:srgbClr val="000000"/>
              </a:solidFill>
              <a:latin typeface="Gill Sans" charset="0"/>
            </a:endParaRPr>
          </a:p>
        </p:txBody>
      </p:sp>
      <p:sp>
        <p:nvSpPr>
          <p:cNvPr id="20" name="Rectangle 19"/>
          <p:cNvSpPr/>
          <p:nvPr/>
        </p:nvSpPr>
        <p:spPr>
          <a:xfrm>
            <a:off x="4141288" y="620988"/>
            <a:ext cx="2333441" cy="400110"/>
          </a:xfrm>
          <a:prstGeom prst="rect">
            <a:avLst/>
          </a:prstGeom>
        </p:spPr>
        <p:txBody>
          <a:bodyPr wrap="none">
            <a:spAutoFit/>
          </a:bodyPr>
          <a:lstStyle/>
          <a:p>
            <a:r>
              <a:rPr lang="en-US" sz="2000" b="1" dirty="0" smtClean="0">
                <a:solidFill>
                  <a:srgbClr val="000000"/>
                </a:solidFill>
                <a:latin typeface="Gill Sans" charset="0"/>
              </a:rPr>
              <a:t>Phosphorylation</a:t>
            </a:r>
            <a:endParaRPr lang="en-US" b="1" dirty="0"/>
          </a:p>
        </p:txBody>
      </p:sp>
      <p:sp>
        <p:nvSpPr>
          <p:cNvPr id="21" name="Rectangle 20"/>
          <p:cNvSpPr/>
          <p:nvPr/>
        </p:nvSpPr>
        <p:spPr>
          <a:xfrm>
            <a:off x="1387347" y="834304"/>
            <a:ext cx="1479892" cy="400110"/>
          </a:xfrm>
          <a:prstGeom prst="rect">
            <a:avLst/>
          </a:prstGeom>
        </p:spPr>
        <p:txBody>
          <a:bodyPr wrap="none">
            <a:spAutoFit/>
          </a:bodyPr>
          <a:lstStyle/>
          <a:p>
            <a:r>
              <a:rPr lang="en-US" sz="2000" b="1" dirty="0">
                <a:solidFill>
                  <a:srgbClr val="000000"/>
                </a:solidFill>
                <a:latin typeface="Gill Sans" charset="0"/>
              </a:rPr>
              <a:t>Metabolic</a:t>
            </a:r>
            <a:endParaRPr lang="en-US" sz="2000" dirty="0"/>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673953" y="152400"/>
            <a:ext cx="2304947" cy="5889110"/>
          </a:xfrm>
          <a:prstGeom prst="rect">
            <a:avLst/>
          </a:prstGeom>
        </p:spPr>
      </p:pic>
    </p:spTree>
    <p:extLst>
      <p:ext uri="{BB962C8B-B14F-4D97-AF65-F5344CB8AC3E}">
        <p14:creationId xmlns:p14="http://schemas.microsoft.com/office/powerpoint/2010/main" val="2987823135"/>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1"/>
          <p:cNvSpPr>
            <a:spLocks noGrp="1"/>
          </p:cNvSpPr>
          <p:nvPr>
            <p:ph type="title"/>
          </p:nvPr>
        </p:nvSpPr>
        <p:spPr>
          <a:xfrm>
            <a:off x="228600" y="152400"/>
            <a:ext cx="9144000" cy="533400"/>
          </a:xfrm>
        </p:spPr>
        <p:txBody>
          <a:bodyPr/>
          <a:lstStyle/>
          <a:p>
            <a:r>
              <a:rPr lang="en-US" sz="2800" b="1" dirty="0" smtClean="0">
                <a:latin typeface="Gill Sans" charset="0"/>
                <a:cs typeface="Gill Sans" charset="0"/>
              </a:rPr>
              <a:t>Pathway Browser</a:t>
            </a:r>
            <a:endParaRPr lang="en-US" sz="2800" b="1" dirty="0">
              <a:latin typeface="Gill Sans" charset="0"/>
              <a:cs typeface="Gill Sans"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0438" y="571499"/>
            <a:ext cx="8558784" cy="5443914"/>
          </a:xfrm>
          <a:prstGeom prst="rect">
            <a:avLst/>
          </a:prstGeom>
          <a:ln>
            <a:solidFill>
              <a:srgbClr val="000000"/>
            </a:solidFill>
          </a:ln>
        </p:spPr>
      </p:pic>
      <p:cxnSp>
        <p:nvCxnSpPr>
          <p:cNvPr id="15" name="Straight Arrow Connector 4"/>
          <p:cNvCxnSpPr>
            <a:cxnSpLocks noChangeShapeType="1"/>
          </p:cNvCxnSpPr>
          <p:nvPr/>
        </p:nvCxnSpPr>
        <p:spPr bwMode="auto">
          <a:xfrm flipH="1">
            <a:off x="3886201" y="2946400"/>
            <a:ext cx="1168399" cy="1778000"/>
          </a:xfrm>
          <a:prstGeom prst="straightConnector1">
            <a:avLst/>
          </a:prstGeom>
          <a:noFill/>
          <a:ln w="28575">
            <a:solidFill>
              <a:srgbClr val="000000"/>
            </a:solidFill>
            <a:prstDash val="sysDash"/>
            <a:round/>
            <a:headEnd type="arrow" w="med" len="me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45030525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1"/>
          <p:cNvSpPr>
            <a:spLocks noGrp="1"/>
          </p:cNvSpPr>
          <p:nvPr>
            <p:ph type="title"/>
          </p:nvPr>
        </p:nvSpPr>
        <p:spPr>
          <a:xfrm>
            <a:off x="228600" y="152400"/>
            <a:ext cx="9144000" cy="533400"/>
          </a:xfrm>
        </p:spPr>
        <p:txBody>
          <a:bodyPr/>
          <a:lstStyle/>
          <a:p>
            <a:r>
              <a:rPr lang="en-US" sz="2800" b="1" dirty="0" smtClean="0">
                <a:latin typeface="Gill Sans" charset="0"/>
                <a:cs typeface="Gill Sans" charset="0"/>
              </a:rPr>
              <a:t>Balanced Reactions from Rhea</a:t>
            </a:r>
            <a:endParaRPr lang="en-US" sz="2800" b="1" dirty="0">
              <a:latin typeface="Gill Sans" charset="0"/>
              <a:cs typeface="Gill Sans" charset="0"/>
            </a:endParaRPr>
          </a:p>
        </p:txBody>
      </p:sp>
      <p:grpSp>
        <p:nvGrpSpPr>
          <p:cNvPr id="9" name="Group 8"/>
          <p:cNvGrpSpPr/>
          <p:nvPr/>
        </p:nvGrpSpPr>
        <p:grpSpPr>
          <a:xfrm>
            <a:off x="337784" y="598930"/>
            <a:ext cx="8552942" cy="5458052"/>
            <a:chOff x="337784" y="573530"/>
            <a:chExt cx="8552942" cy="5458052"/>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37784" y="573530"/>
              <a:ext cx="8552942" cy="5458052"/>
            </a:xfrm>
            <a:prstGeom prst="rect">
              <a:avLst/>
            </a:prstGeom>
            <a:ln>
              <a:solidFill>
                <a:schemeClr val="tx1"/>
              </a:solidFill>
            </a:ln>
          </p:spPr>
        </p:pic>
        <p:pic>
          <p:nvPicPr>
            <p:cNvPr id="11"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1917702" y="4349049"/>
              <a:ext cx="6973024" cy="165713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cxnSp>
        <p:nvCxnSpPr>
          <p:cNvPr id="14" name="Straight Arrow Connector 4"/>
          <p:cNvCxnSpPr>
            <a:cxnSpLocks noChangeShapeType="1"/>
          </p:cNvCxnSpPr>
          <p:nvPr/>
        </p:nvCxnSpPr>
        <p:spPr bwMode="auto">
          <a:xfrm flipH="1">
            <a:off x="5092700" y="2489200"/>
            <a:ext cx="406400" cy="2146300"/>
          </a:xfrm>
          <a:prstGeom prst="straightConnector1">
            <a:avLst/>
          </a:prstGeom>
          <a:noFill/>
          <a:ln w="28575">
            <a:solidFill>
              <a:srgbClr val="000000"/>
            </a:solidFill>
            <a:prstDash val="sysDash"/>
            <a:round/>
            <a:headEnd type="arrow" w="med" len="me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510174334"/>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2.8|11.7"/>
</p:tagLst>
</file>

<file path=ppt/tags/tag2.xml><?xml version="1.0" encoding="utf-8"?>
<p:tagLst xmlns:a="http://schemas.openxmlformats.org/drawingml/2006/main" xmlns:r="http://schemas.openxmlformats.org/officeDocument/2006/relationships" xmlns:p="http://schemas.openxmlformats.org/presentationml/2006/main">
  <p:tag name="TIMING" val="|27|22.3"/>
</p:tagLst>
</file>

<file path=ppt/theme/theme1.xml><?xml version="1.0" encoding="utf-8"?>
<a:theme xmlns:a="http://schemas.openxmlformats.org/drawingml/2006/main" name="EMBL-EBI_Powerpoint_template">
  <a:themeElements>
    <a:clrScheme name="Custom 1">
      <a:dk1>
        <a:srgbClr val="000000"/>
      </a:dk1>
      <a:lt1>
        <a:srgbClr val="FFFFFF"/>
      </a:lt1>
      <a:dk2>
        <a:srgbClr val="007E82"/>
      </a:dk2>
      <a:lt2>
        <a:srgbClr val="7D7D7D"/>
      </a:lt2>
      <a:accent1>
        <a:srgbClr val="0000FF"/>
      </a:accent1>
      <a:accent2>
        <a:srgbClr val="00FFFF"/>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ere Präsentation">
  <a:themeElements>
    <a:clrScheme name="">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EMBL-EBI_Powerpoint_template.potx</Template>
  <TotalTime>19990</TotalTime>
  <Words>2076</Words>
  <Application>Microsoft Macintosh PowerPoint</Application>
  <PresentationFormat>On-screen Show (4:3)</PresentationFormat>
  <Paragraphs>228</Paragraphs>
  <Slides>19</Slides>
  <Notes>18</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3</vt:i4>
      </vt:variant>
      <vt:variant>
        <vt:lpstr>Embedded OLE Servers</vt:lpstr>
      </vt:variant>
      <vt:variant>
        <vt:i4>1</vt:i4>
      </vt:variant>
      <vt:variant>
        <vt:lpstr>Slide Titles</vt:lpstr>
      </vt:variant>
      <vt:variant>
        <vt:i4>19</vt:i4>
      </vt:variant>
    </vt:vector>
  </HeadingPairs>
  <TitlesOfParts>
    <vt:vector size="33" baseType="lpstr">
      <vt:lpstr>Calibri</vt:lpstr>
      <vt:lpstr>Gill Sans</vt:lpstr>
      <vt:lpstr>HelveticaNeueLT Pro 35 Th</vt:lpstr>
      <vt:lpstr>HelveticaNeueLT Pro 45 Lt</vt:lpstr>
      <vt:lpstr>MS PGothic</vt:lpstr>
      <vt:lpstr>ＭＳ Ｐゴシック</vt:lpstr>
      <vt:lpstr>Times</vt:lpstr>
      <vt:lpstr>Arial</vt:lpstr>
      <vt:lpstr>EMBL-EBI_Powerpoint_template</vt:lpstr>
      <vt:lpstr>1_Leere Präsentation</vt:lpstr>
      <vt:lpstr>/???</vt:lpstr>
      <vt:lpstr>/???</vt:lpstr>
      <vt:lpstr>/???</vt:lpstr>
      <vt:lpstr>Acrobat Document</vt:lpstr>
      <vt:lpstr>Reactome  pathway  knowledgebase  Connecting pathways, networks, and disease</vt:lpstr>
      <vt:lpstr>BIG data &amp; Genomics</vt:lpstr>
      <vt:lpstr>Motivation for Pathway Databases and Analysis</vt:lpstr>
      <vt:lpstr>Pathway Analysis Pipeline </vt:lpstr>
      <vt:lpstr>PowerPoint Presentation</vt:lpstr>
      <vt:lpstr>The Unit of Reactome</vt:lpstr>
      <vt:lpstr>Reaction and Pathway Coverage</vt:lpstr>
      <vt:lpstr>Pathway Browser</vt:lpstr>
      <vt:lpstr>Balanced Reactions from Rhea</vt:lpstr>
      <vt:lpstr>Protein and Chemical Structures</vt:lpstr>
      <vt:lpstr>PSICQUIC Interaction Overlay</vt:lpstr>
      <vt:lpstr>Expression Data from Gene Expression Atlas</vt:lpstr>
      <vt:lpstr>Pathway Diagrams support Reactome Tools</vt:lpstr>
      <vt:lpstr>Interoperability through Open Data Standards</vt:lpstr>
      <vt:lpstr>Network Module-based Analysis of Disease OMICS data</vt:lpstr>
      <vt:lpstr>ReactomeFIViz Cytoscape App</vt:lpstr>
      <vt:lpstr>PowerPoint Presentation</vt:lpstr>
      <vt:lpstr>PowerPoint Presentation</vt:lpstr>
      <vt:lpstr>Acknowledgements</vt:lpstr>
    </vt:vector>
  </TitlesOfParts>
  <Company>EBI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Now and in the Future</dc:title>
  <dc:creator>Spencer Phillips</dc:creator>
  <cp:lastModifiedBy>Microsoft Office User</cp:lastModifiedBy>
  <cp:revision>662</cp:revision>
  <cp:lastPrinted>2015-04-12T16:45:09Z</cp:lastPrinted>
  <dcterms:created xsi:type="dcterms:W3CDTF">2012-11-02T14:35:31Z</dcterms:created>
  <dcterms:modified xsi:type="dcterms:W3CDTF">2016-03-15T20:52:09Z</dcterms:modified>
</cp:coreProperties>
</file>